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9"/>
  </p:notesMasterIdLst>
  <p:sldIdLst>
    <p:sldId id="256" r:id="rId2"/>
    <p:sldId id="259" r:id="rId3"/>
    <p:sldId id="368" r:id="rId4"/>
    <p:sldId id="261" r:id="rId5"/>
    <p:sldId id="262" r:id="rId6"/>
    <p:sldId id="263" r:id="rId7"/>
    <p:sldId id="264" r:id="rId8"/>
    <p:sldId id="265" r:id="rId9"/>
    <p:sldId id="369" r:id="rId10"/>
    <p:sldId id="266" r:id="rId11"/>
    <p:sldId id="361" r:id="rId12"/>
    <p:sldId id="269" r:id="rId13"/>
    <p:sldId id="270" r:id="rId14"/>
    <p:sldId id="371" r:id="rId15"/>
    <p:sldId id="372" r:id="rId16"/>
    <p:sldId id="370" r:id="rId17"/>
    <p:sldId id="271" r:id="rId18"/>
    <p:sldId id="279" r:id="rId19"/>
    <p:sldId id="280" r:id="rId20"/>
    <p:sldId id="281" r:id="rId21"/>
    <p:sldId id="283" r:id="rId22"/>
    <p:sldId id="284" r:id="rId23"/>
    <p:sldId id="285" r:id="rId24"/>
    <p:sldId id="373" r:id="rId25"/>
    <p:sldId id="287" r:id="rId26"/>
    <p:sldId id="288" r:id="rId27"/>
    <p:sldId id="290" r:id="rId28"/>
    <p:sldId id="374" r:id="rId29"/>
    <p:sldId id="291" r:id="rId30"/>
    <p:sldId id="292" r:id="rId31"/>
    <p:sldId id="293" r:id="rId32"/>
    <p:sldId id="375" r:id="rId33"/>
    <p:sldId id="376" r:id="rId34"/>
    <p:sldId id="295" r:id="rId35"/>
    <p:sldId id="299" r:id="rId36"/>
    <p:sldId id="300" r:id="rId37"/>
    <p:sldId id="377" r:id="rId38"/>
    <p:sldId id="301" r:id="rId39"/>
    <p:sldId id="302" r:id="rId40"/>
    <p:sldId id="303" r:id="rId41"/>
    <p:sldId id="308" r:id="rId42"/>
    <p:sldId id="310" r:id="rId43"/>
    <p:sldId id="311" r:id="rId44"/>
    <p:sldId id="314" r:id="rId45"/>
    <p:sldId id="378" r:id="rId46"/>
    <p:sldId id="379" r:id="rId47"/>
    <p:sldId id="380"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49"/>
    <p:restoredTop sz="96327" autoAdjust="0"/>
  </p:normalViewPr>
  <p:slideViewPr>
    <p:cSldViewPr>
      <p:cViewPr varScale="1">
        <p:scale>
          <a:sx n="123" d="100"/>
          <a:sy n="123" d="100"/>
        </p:scale>
        <p:origin x="2368" y="192"/>
      </p:cViewPr>
      <p:guideLst>
        <p:guide orient="horz" pos="2160"/>
        <p:guide pos="2880"/>
      </p:guideLst>
    </p:cSldViewPr>
  </p:slideViewPr>
  <p:outlineViewPr>
    <p:cViewPr>
      <p:scale>
        <a:sx n="33" d="100"/>
        <a:sy n="33" d="100"/>
      </p:scale>
      <p:origin x="0" y="-9619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g>
</file>

<file path=ppt/media/image10.png>
</file>

<file path=ppt/media/image12.png>
</file>

<file path=ppt/media/image13.png>
</file>

<file path=ppt/media/image14.png>
</file>

<file path=ppt/media/image16.png>
</file>

<file path=ppt/media/image17.png>
</file>

<file path=ppt/media/image18.png>
</file>

<file path=ppt/media/image2.png>
</file>

<file path=ppt/media/image3.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19/02/2023</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dirty="0"/>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a:t>
            </a:fld>
            <a:endParaRPr lang="en-GB" dirty="0"/>
          </a:p>
        </p:txBody>
      </p:sp>
    </p:spTree>
    <p:extLst>
      <p:ext uri="{BB962C8B-B14F-4D97-AF65-F5344CB8AC3E}">
        <p14:creationId xmlns:p14="http://schemas.microsoft.com/office/powerpoint/2010/main" val="186544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5A14B48-DFAB-4F47-B8D4-874D563051C8}" type="slidenum">
              <a:rPr lang="en-GB" sz="1200"/>
              <a:pPr eaLnBrk="1" hangingPunct="1"/>
              <a:t>10</a:t>
            </a:fld>
            <a:endParaRPr lang="en-GB" sz="1200" dirty="0"/>
          </a:p>
        </p:txBody>
      </p:sp>
      <p:sp>
        <p:nvSpPr>
          <p:cNvPr id="296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FF9E08A7-7728-6141-B074-4B1462A9A3FE}" type="slidenum">
              <a:rPr lang="en-US" sz="1200">
                <a:latin typeface="Times" charset="0"/>
              </a:rPr>
              <a:pPr algn="r"/>
              <a:t>10</a:t>
            </a:fld>
            <a:endParaRPr lang="en-US" sz="1200" dirty="0">
              <a:latin typeface="Times" charset="0"/>
            </a:endParaRPr>
          </a:p>
        </p:txBody>
      </p:sp>
      <p:sp>
        <p:nvSpPr>
          <p:cNvPr id="29700" name="Rectangle 2"/>
          <p:cNvSpPr>
            <a:spLocks noGrp="1" noRot="1" noChangeAspect="1" noChangeArrowheads="1" noTextEdit="1"/>
          </p:cNvSpPr>
          <p:nvPr>
            <p:ph type="sldImg"/>
          </p:nvPr>
        </p:nvSpPr>
        <p:spPr>
          <a:ln/>
        </p:spPr>
      </p:sp>
      <p:sp>
        <p:nvSpPr>
          <p:cNvPr id="297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11</a:t>
            </a:fld>
            <a:endParaRPr lang="en-GB" dirty="0"/>
          </a:p>
        </p:txBody>
      </p:sp>
    </p:spTree>
    <p:extLst>
      <p:ext uri="{BB962C8B-B14F-4D97-AF65-F5344CB8AC3E}">
        <p14:creationId xmlns:p14="http://schemas.microsoft.com/office/powerpoint/2010/main" val="1039891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5DFB1A-EDDC-A74E-82EB-732C437D7AF7}" type="slidenum">
              <a:rPr lang="en-GB" sz="1200"/>
              <a:pPr eaLnBrk="1" hangingPunct="1"/>
              <a:t>12</a:t>
            </a:fld>
            <a:endParaRPr lang="en-GB" sz="1200" dirty="0"/>
          </a:p>
        </p:txBody>
      </p:sp>
      <p:sp>
        <p:nvSpPr>
          <p:cNvPr id="3481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D90AE28-EC9D-2D43-89F0-8C6E2F02BECE}" type="slidenum">
              <a:rPr lang="en-US" sz="1200">
                <a:latin typeface="Times" charset="0"/>
              </a:rPr>
              <a:pPr algn="r"/>
              <a:t>12</a:t>
            </a:fld>
            <a:endParaRPr lang="en-US" sz="1200" dirty="0">
              <a:latin typeface="Times" charset="0"/>
            </a:endParaRPr>
          </a:p>
        </p:txBody>
      </p:sp>
      <p:sp>
        <p:nvSpPr>
          <p:cNvPr id="34820" name="Rectangle 2"/>
          <p:cNvSpPr>
            <a:spLocks noGrp="1" noRot="1" noChangeAspect="1" noChangeArrowheads="1" noTextEdit="1"/>
          </p:cNvSpPr>
          <p:nvPr>
            <p:ph type="sldImg"/>
          </p:nvPr>
        </p:nvSpPr>
        <p:spPr>
          <a:ln/>
        </p:spPr>
      </p:sp>
      <p:sp>
        <p:nvSpPr>
          <p:cNvPr id="3482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C77E359-42DA-3D48-BD9A-D5092ABAE453}" type="slidenum">
              <a:rPr lang="en-GB" sz="1200"/>
              <a:pPr eaLnBrk="1" hangingPunct="1"/>
              <a:t>13</a:t>
            </a:fld>
            <a:endParaRPr lang="en-GB" sz="1200" dirty="0"/>
          </a:p>
        </p:txBody>
      </p:sp>
      <p:sp>
        <p:nvSpPr>
          <p:cNvPr id="3686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52F1C22-6C18-0042-BF80-60455C85A95C}" type="slidenum">
              <a:rPr lang="en-US" sz="1200">
                <a:latin typeface="Times" charset="0"/>
              </a:rPr>
              <a:pPr algn="r"/>
              <a:t>13</a:t>
            </a:fld>
            <a:endParaRPr lang="en-US" sz="1200" dirty="0">
              <a:latin typeface="Times" charset="0"/>
            </a:endParaRPr>
          </a:p>
        </p:txBody>
      </p:sp>
      <p:sp>
        <p:nvSpPr>
          <p:cNvPr id="36868" name="Rectangle 2"/>
          <p:cNvSpPr>
            <a:spLocks noGrp="1" noRot="1" noChangeAspect="1" noChangeArrowheads="1" noTextEdit="1"/>
          </p:cNvSpPr>
          <p:nvPr>
            <p:ph type="sldImg"/>
          </p:nvPr>
        </p:nvSpPr>
        <p:spPr>
          <a:ln/>
        </p:spPr>
      </p:sp>
      <p:sp>
        <p:nvSpPr>
          <p:cNvPr id="3686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14</a:t>
            </a:fld>
            <a:endParaRPr lang="en-GB" dirty="0"/>
          </a:p>
        </p:txBody>
      </p:sp>
    </p:spTree>
    <p:extLst>
      <p:ext uri="{BB962C8B-B14F-4D97-AF65-F5344CB8AC3E}">
        <p14:creationId xmlns:p14="http://schemas.microsoft.com/office/powerpoint/2010/main" val="697093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15</a:t>
            </a:fld>
            <a:endParaRPr lang="en-GB" dirty="0"/>
          </a:p>
        </p:txBody>
      </p:sp>
    </p:spTree>
    <p:extLst>
      <p:ext uri="{BB962C8B-B14F-4D97-AF65-F5344CB8AC3E}">
        <p14:creationId xmlns:p14="http://schemas.microsoft.com/office/powerpoint/2010/main" val="1556245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16</a:t>
            </a:fld>
            <a:endParaRPr lang="en-GB" dirty="0"/>
          </a:p>
        </p:txBody>
      </p:sp>
    </p:spTree>
    <p:extLst>
      <p:ext uri="{BB962C8B-B14F-4D97-AF65-F5344CB8AC3E}">
        <p14:creationId xmlns:p14="http://schemas.microsoft.com/office/powerpoint/2010/main" val="752646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E9B1B1-12E9-0E42-85EE-FE7B7842EA71}" type="slidenum">
              <a:rPr lang="en-GB" sz="1200"/>
              <a:pPr eaLnBrk="1" hangingPunct="1"/>
              <a:t>17</a:t>
            </a:fld>
            <a:endParaRPr lang="en-GB" sz="1200" dirty="0"/>
          </a:p>
        </p:txBody>
      </p:sp>
      <p:sp>
        <p:nvSpPr>
          <p:cNvPr id="3891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1EB409A-1472-BC43-89F6-C1680D7426F2}" type="slidenum">
              <a:rPr lang="en-US" sz="1200">
                <a:latin typeface="Times" charset="0"/>
              </a:rPr>
              <a:pPr algn="r"/>
              <a:t>17</a:t>
            </a:fld>
            <a:endParaRPr lang="en-US" sz="1200" dirty="0">
              <a:latin typeface="Times" charset="0"/>
            </a:endParaRPr>
          </a:p>
        </p:txBody>
      </p:sp>
      <p:sp>
        <p:nvSpPr>
          <p:cNvPr id="38916" name="Rectangle 2"/>
          <p:cNvSpPr>
            <a:spLocks noGrp="1" noRot="1" noChangeAspect="1" noChangeArrowheads="1" noTextEdit="1"/>
          </p:cNvSpPr>
          <p:nvPr>
            <p:ph type="sldImg"/>
          </p:nvPr>
        </p:nvSpPr>
        <p:spPr>
          <a:ln/>
        </p:spPr>
      </p:sp>
      <p:sp>
        <p:nvSpPr>
          <p:cNvPr id="3891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952A78C-6497-D94B-8EF4-F84CFCAE73F4}" type="slidenum">
              <a:rPr lang="en-GB" sz="1200"/>
              <a:pPr eaLnBrk="1" hangingPunct="1"/>
              <a:t>18</a:t>
            </a:fld>
            <a:endParaRPr lang="en-GB" sz="1200" dirty="0"/>
          </a:p>
        </p:txBody>
      </p:sp>
      <p:sp>
        <p:nvSpPr>
          <p:cNvPr id="5427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6F6F862-8B75-F047-9ED7-E0FDBA3D3DD9}" type="slidenum">
              <a:rPr lang="en-US" sz="1200">
                <a:latin typeface="Times" charset="0"/>
              </a:rPr>
              <a:pPr algn="r"/>
              <a:t>18</a:t>
            </a:fld>
            <a:endParaRPr lang="en-US" sz="1200" dirty="0">
              <a:latin typeface="Times" charset="0"/>
            </a:endParaRPr>
          </a:p>
        </p:txBody>
      </p:sp>
      <p:sp>
        <p:nvSpPr>
          <p:cNvPr id="54276" name="Rectangle 2"/>
          <p:cNvSpPr>
            <a:spLocks noGrp="1" noRot="1" noChangeAspect="1" noChangeArrowheads="1" noTextEdit="1"/>
          </p:cNvSpPr>
          <p:nvPr>
            <p:ph type="sldImg"/>
          </p:nvPr>
        </p:nvSpPr>
        <p:spPr>
          <a:ln/>
        </p:spPr>
      </p:sp>
      <p:sp>
        <p:nvSpPr>
          <p:cNvPr id="5427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8AECB60-7050-FB4E-876B-2DD56488FC18}" type="slidenum">
              <a:rPr lang="en-GB" sz="1200"/>
              <a:pPr eaLnBrk="1" hangingPunct="1"/>
              <a:t>19</a:t>
            </a:fld>
            <a:endParaRPr lang="en-GB" sz="1200" dirty="0"/>
          </a:p>
        </p:txBody>
      </p:sp>
      <p:sp>
        <p:nvSpPr>
          <p:cNvPr id="5632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9AC265A-90BD-894D-9973-54D14B037A32}" type="slidenum">
              <a:rPr lang="en-US" sz="1200">
                <a:latin typeface="Times" charset="0"/>
              </a:rPr>
              <a:pPr algn="r"/>
              <a:t>19</a:t>
            </a:fld>
            <a:endParaRPr lang="en-US" sz="1200" dirty="0">
              <a:latin typeface="Times" charset="0"/>
            </a:endParaRPr>
          </a:p>
        </p:txBody>
      </p:sp>
      <p:sp>
        <p:nvSpPr>
          <p:cNvPr id="56324" name="Rectangle 2"/>
          <p:cNvSpPr>
            <a:spLocks noGrp="1" noRot="1" noChangeAspect="1" noChangeArrowheads="1" noTextEdit="1"/>
          </p:cNvSpPr>
          <p:nvPr>
            <p:ph type="sldImg"/>
          </p:nvPr>
        </p:nvSpPr>
        <p:spPr>
          <a:ln/>
        </p:spPr>
      </p:sp>
      <p:sp>
        <p:nvSpPr>
          <p:cNvPr id="5632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F23A59F-B0A3-0349-A544-93B9E96870EC}" type="slidenum">
              <a:rPr lang="en-GB" sz="1200"/>
              <a:pPr eaLnBrk="1" hangingPunct="1"/>
              <a:t>2</a:t>
            </a:fld>
            <a:endParaRPr lang="en-GB" sz="1200" dirty="0"/>
          </a:p>
        </p:txBody>
      </p:sp>
      <p:sp>
        <p:nvSpPr>
          <p:cNvPr id="1638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DB02DCEE-02B9-384E-8388-3C04BD6DDC17}" type="slidenum">
              <a:rPr lang="en-US" sz="1200">
                <a:latin typeface="Times" charset="0"/>
              </a:rPr>
              <a:pPr algn="r"/>
              <a:t>2</a:t>
            </a:fld>
            <a:endParaRPr lang="en-US" sz="1200" dirty="0">
              <a:latin typeface="Times" charset="0"/>
            </a:endParaRPr>
          </a:p>
        </p:txBody>
      </p:sp>
      <p:sp>
        <p:nvSpPr>
          <p:cNvPr id="16388" name="Rectangle 2"/>
          <p:cNvSpPr>
            <a:spLocks noGrp="1" noRot="1" noChangeAspect="1" noChangeArrowheads="1" noTextEdit="1"/>
          </p:cNvSpPr>
          <p:nvPr>
            <p:ph type="sldImg"/>
          </p:nvPr>
        </p:nvSpPr>
        <p:spPr>
          <a:ln/>
        </p:spPr>
      </p:sp>
      <p:sp>
        <p:nvSpPr>
          <p:cNvPr id="1638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2CFD34F-7B65-D645-8287-6AF5CD8E6258}" type="slidenum">
              <a:rPr lang="en-GB" sz="1200"/>
              <a:pPr eaLnBrk="1" hangingPunct="1"/>
              <a:t>20</a:t>
            </a:fld>
            <a:endParaRPr lang="en-GB" sz="1200" dirty="0"/>
          </a:p>
        </p:txBody>
      </p:sp>
      <p:sp>
        <p:nvSpPr>
          <p:cNvPr id="5837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C6F3347-EB15-2048-9559-AD59445705BD}" type="slidenum">
              <a:rPr lang="en-US" sz="1200">
                <a:latin typeface="Times" charset="0"/>
              </a:rPr>
              <a:pPr algn="r"/>
              <a:t>20</a:t>
            </a:fld>
            <a:endParaRPr lang="en-US" sz="1200" dirty="0">
              <a:latin typeface="Times" charset="0"/>
            </a:endParaRPr>
          </a:p>
        </p:txBody>
      </p:sp>
      <p:sp>
        <p:nvSpPr>
          <p:cNvPr id="58372" name="Rectangle 2"/>
          <p:cNvSpPr>
            <a:spLocks noGrp="1" noRot="1" noChangeAspect="1" noChangeArrowheads="1" noTextEdit="1"/>
          </p:cNvSpPr>
          <p:nvPr>
            <p:ph type="sldImg"/>
          </p:nvPr>
        </p:nvSpPr>
        <p:spPr>
          <a:ln/>
        </p:spPr>
      </p:sp>
      <p:sp>
        <p:nvSpPr>
          <p:cNvPr id="5837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E336C9B-BC7B-D745-99F0-87CD661EE559}" type="slidenum">
              <a:rPr lang="en-GB" sz="1200"/>
              <a:pPr eaLnBrk="1" hangingPunct="1"/>
              <a:t>21</a:t>
            </a:fld>
            <a:endParaRPr lang="en-GB" sz="1200" dirty="0"/>
          </a:p>
        </p:txBody>
      </p:sp>
      <p:sp>
        <p:nvSpPr>
          <p:cNvPr id="6246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586BE38F-8FC1-FD41-A34B-7F3C5DCACCEC}" type="slidenum">
              <a:rPr lang="en-US" sz="1200">
                <a:latin typeface="Times" charset="0"/>
              </a:rPr>
              <a:pPr algn="r"/>
              <a:t>21</a:t>
            </a:fld>
            <a:endParaRPr lang="en-US" sz="1200" dirty="0">
              <a:latin typeface="Times" charset="0"/>
            </a:endParaRPr>
          </a:p>
        </p:txBody>
      </p:sp>
      <p:sp>
        <p:nvSpPr>
          <p:cNvPr id="62468" name="Rectangle 2"/>
          <p:cNvSpPr>
            <a:spLocks noGrp="1" noRot="1" noChangeAspect="1" noChangeArrowheads="1" noTextEdit="1"/>
          </p:cNvSpPr>
          <p:nvPr>
            <p:ph type="sldImg"/>
          </p:nvPr>
        </p:nvSpPr>
        <p:spPr>
          <a:ln/>
        </p:spPr>
      </p:sp>
      <p:sp>
        <p:nvSpPr>
          <p:cNvPr id="6246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829675C-D080-E143-B0FD-E763740633F2}" type="slidenum">
              <a:rPr lang="en-GB" sz="1200"/>
              <a:pPr eaLnBrk="1" hangingPunct="1"/>
              <a:t>22</a:t>
            </a:fld>
            <a:endParaRPr lang="en-GB" sz="1200" dirty="0"/>
          </a:p>
        </p:txBody>
      </p:sp>
      <p:sp>
        <p:nvSpPr>
          <p:cNvPr id="6451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E9E2D6F-F17B-8643-8059-348458BBE528}" type="slidenum">
              <a:rPr lang="en-US" sz="1200">
                <a:latin typeface="Times" charset="0"/>
              </a:rPr>
              <a:pPr algn="r"/>
              <a:t>22</a:t>
            </a:fld>
            <a:endParaRPr lang="en-US" sz="1200" dirty="0">
              <a:latin typeface="Times" charset="0"/>
            </a:endParaRPr>
          </a:p>
        </p:txBody>
      </p:sp>
      <p:sp>
        <p:nvSpPr>
          <p:cNvPr id="64516" name="Rectangle 2"/>
          <p:cNvSpPr>
            <a:spLocks noGrp="1" noRot="1" noChangeAspect="1" noChangeArrowheads="1" noTextEdit="1"/>
          </p:cNvSpPr>
          <p:nvPr>
            <p:ph type="sldImg"/>
          </p:nvPr>
        </p:nvSpPr>
        <p:spPr>
          <a:ln/>
        </p:spPr>
      </p:sp>
      <p:sp>
        <p:nvSpPr>
          <p:cNvPr id="6451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4A18B77-874F-CA45-98D9-0AC193D8EC6B}" type="slidenum">
              <a:rPr lang="en-GB" sz="1200"/>
              <a:pPr eaLnBrk="1" hangingPunct="1"/>
              <a:t>23</a:t>
            </a:fld>
            <a:endParaRPr lang="en-GB" sz="1200" dirty="0"/>
          </a:p>
        </p:txBody>
      </p:sp>
      <p:sp>
        <p:nvSpPr>
          <p:cNvPr id="6656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4BF99D38-502E-314E-83B7-8AF997CE6AD0}" type="slidenum">
              <a:rPr lang="en-US" sz="1200">
                <a:latin typeface="Times" charset="0"/>
              </a:rPr>
              <a:pPr algn="r"/>
              <a:t>23</a:t>
            </a:fld>
            <a:endParaRPr lang="en-US" sz="1200" dirty="0">
              <a:latin typeface="Times" charset="0"/>
            </a:endParaRPr>
          </a:p>
        </p:txBody>
      </p:sp>
      <p:sp>
        <p:nvSpPr>
          <p:cNvPr id="66564" name="Rectangle 2"/>
          <p:cNvSpPr>
            <a:spLocks noGrp="1" noRot="1" noChangeAspect="1" noChangeArrowheads="1" noTextEdit="1"/>
          </p:cNvSpPr>
          <p:nvPr>
            <p:ph type="sldImg"/>
          </p:nvPr>
        </p:nvSpPr>
        <p:spPr>
          <a:ln/>
        </p:spPr>
      </p:sp>
      <p:sp>
        <p:nvSpPr>
          <p:cNvPr id="6656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24</a:t>
            </a:fld>
            <a:endParaRPr lang="en-GB" dirty="0"/>
          </a:p>
        </p:txBody>
      </p:sp>
    </p:spTree>
    <p:extLst>
      <p:ext uri="{BB962C8B-B14F-4D97-AF65-F5344CB8AC3E}">
        <p14:creationId xmlns:p14="http://schemas.microsoft.com/office/powerpoint/2010/main" val="38976994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61CE64F-8269-DC43-B353-8301A81CD389}" type="slidenum">
              <a:rPr lang="en-GB" sz="1200"/>
              <a:pPr eaLnBrk="1" hangingPunct="1"/>
              <a:t>25</a:t>
            </a:fld>
            <a:endParaRPr lang="en-GB" sz="1200" dirty="0"/>
          </a:p>
        </p:txBody>
      </p:sp>
      <p:sp>
        <p:nvSpPr>
          <p:cNvPr id="7065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E69B18E-31FD-014C-99FC-74D0DA1637AB}" type="slidenum">
              <a:rPr lang="en-US" sz="1200">
                <a:latin typeface="Times" charset="0"/>
              </a:rPr>
              <a:pPr algn="r"/>
              <a:t>25</a:t>
            </a:fld>
            <a:endParaRPr lang="en-US" sz="1200" dirty="0">
              <a:latin typeface="Times" charset="0"/>
            </a:endParaRPr>
          </a:p>
        </p:txBody>
      </p:sp>
      <p:sp>
        <p:nvSpPr>
          <p:cNvPr id="70660" name="Rectangle 2"/>
          <p:cNvSpPr>
            <a:spLocks noGrp="1" noRot="1" noChangeAspect="1" noChangeArrowheads="1" noTextEdit="1"/>
          </p:cNvSpPr>
          <p:nvPr>
            <p:ph type="sldImg"/>
          </p:nvPr>
        </p:nvSpPr>
        <p:spPr>
          <a:ln/>
        </p:spPr>
      </p:sp>
      <p:sp>
        <p:nvSpPr>
          <p:cNvPr id="7066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5785338-2E0E-8A4D-9572-8B6860EC9935}" type="slidenum">
              <a:rPr lang="en-GB" sz="1200"/>
              <a:pPr eaLnBrk="1" hangingPunct="1"/>
              <a:t>26</a:t>
            </a:fld>
            <a:endParaRPr lang="en-GB" sz="1200" dirty="0"/>
          </a:p>
        </p:txBody>
      </p:sp>
      <p:sp>
        <p:nvSpPr>
          <p:cNvPr id="727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F79CC30F-5D7D-1246-98C9-44E79EF36666}" type="slidenum">
              <a:rPr lang="en-US" sz="1200">
                <a:latin typeface="Times" charset="0"/>
              </a:rPr>
              <a:pPr algn="r"/>
              <a:t>26</a:t>
            </a:fld>
            <a:endParaRPr lang="en-US" sz="1200" dirty="0">
              <a:latin typeface="Times" charset="0"/>
            </a:endParaRPr>
          </a:p>
        </p:txBody>
      </p:sp>
      <p:sp>
        <p:nvSpPr>
          <p:cNvPr id="72708" name="Rectangle 2"/>
          <p:cNvSpPr>
            <a:spLocks noGrp="1" noRot="1" noChangeAspect="1" noChangeArrowheads="1" noTextEdit="1"/>
          </p:cNvSpPr>
          <p:nvPr>
            <p:ph type="sldImg"/>
          </p:nvPr>
        </p:nvSpPr>
        <p:spPr>
          <a:ln/>
        </p:spPr>
      </p:sp>
      <p:sp>
        <p:nvSpPr>
          <p:cNvPr id="727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6B0E0C8-AF5F-3141-9CC5-22E438B34C33}" type="slidenum">
              <a:rPr lang="en-GB" sz="1200"/>
              <a:pPr eaLnBrk="1" hangingPunct="1"/>
              <a:t>27</a:t>
            </a:fld>
            <a:endParaRPr lang="en-GB" sz="1200" dirty="0"/>
          </a:p>
        </p:txBody>
      </p:sp>
      <p:sp>
        <p:nvSpPr>
          <p:cNvPr id="768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11411D0-4555-114C-B3F4-AEE836648754}" type="slidenum">
              <a:rPr lang="en-US" sz="1200">
                <a:latin typeface="Times" charset="0"/>
              </a:rPr>
              <a:pPr algn="r"/>
              <a:t>27</a:t>
            </a:fld>
            <a:endParaRPr lang="en-US" sz="1200" dirty="0">
              <a:latin typeface="Times" charset="0"/>
            </a:endParaRPr>
          </a:p>
        </p:txBody>
      </p:sp>
      <p:sp>
        <p:nvSpPr>
          <p:cNvPr id="76804" name="Rectangle 2"/>
          <p:cNvSpPr>
            <a:spLocks noGrp="1" noRot="1" noChangeAspect="1" noChangeArrowheads="1" noTextEdit="1"/>
          </p:cNvSpPr>
          <p:nvPr>
            <p:ph type="sldImg"/>
          </p:nvPr>
        </p:nvSpPr>
        <p:spPr>
          <a:ln/>
        </p:spPr>
      </p:sp>
      <p:sp>
        <p:nvSpPr>
          <p:cNvPr id="768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28</a:t>
            </a:fld>
            <a:endParaRPr lang="en-GB" dirty="0"/>
          </a:p>
        </p:txBody>
      </p:sp>
    </p:spTree>
    <p:extLst>
      <p:ext uri="{BB962C8B-B14F-4D97-AF65-F5344CB8AC3E}">
        <p14:creationId xmlns:p14="http://schemas.microsoft.com/office/powerpoint/2010/main" val="1328903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B626512-6824-E74F-913B-D8233BEAF025}" type="slidenum">
              <a:rPr lang="en-GB" sz="1200"/>
              <a:pPr eaLnBrk="1" hangingPunct="1"/>
              <a:t>29</a:t>
            </a:fld>
            <a:endParaRPr lang="en-GB" sz="1200" dirty="0"/>
          </a:p>
        </p:txBody>
      </p:sp>
      <p:sp>
        <p:nvSpPr>
          <p:cNvPr id="7885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29577A79-5D9E-814B-93D0-FC4C81C3E3C5}" type="slidenum">
              <a:rPr lang="en-US" sz="1200">
                <a:latin typeface="Times" charset="0"/>
              </a:rPr>
              <a:pPr algn="r"/>
              <a:t>29</a:t>
            </a:fld>
            <a:endParaRPr lang="en-US" sz="1200" dirty="0">
              <a:latin typeface="Times" charset="0"/>
            </a:endParaRPr>
          </a:p>
        </p:txBody>
      </p:sp>
      <p:sp>
        <p:nvSpPr>
          <p:cNvPr id="78852" name="Rectangle 2"/>
          <p:cNvSpPr>
            <a:spLocks noGrp="1" noRot="1" noChangeAspect="1" noChangeArrowheads="1" noTextEdit="1"/>
          </p:cNvSpPr>
          <p:nvPr>
            <p:ph type="sldImg"/>
          </p:nvPr>
        </p:nvSpPr>
        <p:spPr>
          <a:ln/>
        </p:spPr>
      </p:sp>
      <p:sp>
        <p:nvSpPr>
          <p:cNvPr id="7885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a:t>
            </a:fld>
            <a:endParaRPr lang="en-GB" dirty="0"/>
          </a:p>
        </p:txBody>
      </p:sp>
    </p:spTree>
    <p:extLst>
      <p:ext uri="{BB962C8B-B14F-4D97-AF65-F5344CB8AC3E}">
        <p14:creationId xmlns:p14="http://schemas.microsoft.com/office/powerpoint/2010/main" val="2337713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DE50F969-9B09-0B46-B08A-695ADD6CF765}" type="slidenum">
              <a:rPr lang="en-GB" sz="1200"/>
              <a:pPr eaLnBrk="1" hangingPunct="1"/>
              <a:t>30</a:t>
            </a:fld>
            <a:endParaRPr lang="en-GB" sz="1200" dirty="0"/>
          </a:p>
        </p:txBody>
      </p:sp>
      <p:sp>
        <p:nvSpPr>
          <p:cNvPr id="8089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45868DA-A94C-D94E-BE18-3DF9B912005B}" type="slidenum">
              <a:rPr lang="en-US" sz="1200">
                <a:latin typeface="Times" charset="0"/>
              </a:rPr>
              <a:pPr algn="r"/>
              <a:t>30</a:t>
            </a:fld>
            <a:endParaRPr lang="en-US" sz="1200" dirty="0">
              <a:latin typeface="Times" charset="0"/>
            </a:endParaRPr>
          </a:p>
        </p:txBody>
      </p:sp>
      <p:sp>
        <p:nvSpPr>
          <p:cNvPr id="80900" name="Rectangle 2"/>
          <p:cNvSpPr>
            <a:spLocks noGrp="1" noRot="1" noChangeAspect="1" noChangeArrowheads="1" noTextEdit="1"/>
          </p:cNvSpPr>
          <p:nvPr>
            <p:ph type="sldImg"/>
          </p:nvPr>
        </p:nvSpPr>
        <p:spPr>
          <a:ln/>
        </p:spPr>
      </p:sp>
      <p:sp>
        <p:nvSpPr>
          <p:cNvPr id="8090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D4BC0EA-CA18-F44D-AC7D-DABCE19F5A49}" type="slidenum">
              <a:rPr lang="en-GB" sz="1200"/>
              <a:pPr eaLnBrk="1" hangingPunct="1"/>
              <a:t>31</a:t>
            </a:fld>
            <a:endParaRPr lang="en-GB" sz="1200" dirty="0"/>
          </a:p>
        </p:txBody>
      </p:sp>
      <p:sp>
        <p:nvSpPr>
          <p:cNvPr id="829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76A2796-9C9B-0440-BB34-5C72F199D6EA}" type="slidenum">
              <a:rPr lang="en-US" sz="1200">
                <a:latin typeface="Times" charset="0"/>
              </a:rPr>
              <a:pPr algn="r"/>
              <a:t>31</a:t>
            </a:fld>
            <a:endParaRPr lang="en-US" sz="1200" dirty="0">
              <a:latin typeface="Times" charset="0"/>
            </a:endParaRPr>
          </a:p>
        </p:txBody>
      </p:sp>
      <p:sp>
        <p:nvSpPr>
          <p:cNvPr id="82948" name="Rectangle 2"/>
          <p:cNvSpPr>
            <a:spLocks noGrp="1" noRot="1" noChangeAspect="1" noChangeArrowheads="1" noTextEdit="1"/>
          </p:cNvSpPr>
          <p:nvPr>
            <p:ph type="sldImg"/>
          </p:nvPr>
        </p:nvSpPr>
        <p:spPr>
          <a:ln/>
        </p:spPr>
      </p:sp>
      <p:sp>
        <p:nvSpPr>
          <p:cNvPr id="829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32</a:t>
            </a:fld>
            <a:endParaRPr lang="en-GB" dirty="0"/>
          </a:p>
        </p:txBody>
      </p:sp>
    </p:spTree>
    <p:extLst>
      <p:ext uri="{BB962C8B-B14F-4D97-AF65-F5344CB8AC3E}">
        <p14:creationId xmlns:p14="http://schemas.microsoft.com/office/powerpoint/2010/main" val="28888460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33</a:t>
            </a:fld>
            <a:endParaRPr lang="en-GB" dirty="0"/>
          </a:p>
        </p:txBody>
      </p:sp>
    </p:spTree>
    <p:extLst>
      <p:ext uri="{BB962C8B-B14F-4D97-AF65-F5344CB8AC3E}">
        <p14:creationId xmlns:p14="http://schemas.microsoft.com/office/powerpoint/2010/main" val="34361914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ECE5793-5127-7140-BB5A-28CDE240F50B}" type="slidenum">
              <a:rPr lang="en-GB" sz="1200"/>
              <a:pPr eaLnBrk="1" hangingPunct="1"/>
              <a:t>34</a:t>
            </a:fld>
            <a:endParaRPr lang="en-GB" sz="1200" dirty="0"/>
          </a:p>
        </p:txBody>
      </p:sp>
      <p:sp>
        <p:nvSpPr>
          <p:cNvPr id="8601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9E75E6C-AB4F-8D4A-9EB5-896089EEF754}" type="slidenum">
              <a:rPr lang="en-US" sz="1200">
                <a:latin typeface="Times" charset="0"/>
              </a:rPr>
              <a:pPr algn="r"/>
              <a:t>34</a:t>
            </a:fld>
            <a:endParaRPr lang="en-US" sz="1200" dirty="0">
              <a:latin typeface="Times" charset="0"/>
            </a:endParaRPr>
          </a:p>
        </p:txBody>
      </p:sp>
      <p:sp>
        <p:nvSpPr>
          <p:cNvPr id="86020" name="Rectangle 2"/>
          <p:cNvSpPr>
            <a:spLocks noGrp="1" noRot="1" noChangeAspect="1" noChangeArrowheads="1" noTextEdit="1"/>
          </p:cNvSpPr>
          <p:nvPr>
            <p:ph type="sldImg"/>
          </p:nvPr>
        </p:nvSpPr>
        <p:spPr>
          <a:ln/>
        </p:spPr>
      </p:sp>
      <p:sp>
        <p:nvSpPr>
          <p:cNvPr id="8602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8021088-BAA5-F44B-A90C-6CACD82387C2}" type="slidenum">
              <a:rPr lang="en-GB" sz="1200"/>
              <a:pPr eaLnBrk="1" hangingPunct="1"/>
              <a:t>35</a:t>
            </a:fld>
            <a:endParaRPr lang="en-GB" sz="1200" dirty="0"/>
          </a:p>
        </p:txBody>
      </p:sp>
      <p:sp>
        <p:nvSpPr>
          <p:cNvPr id="9216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944AD9C3-3B0D-F247-B2BD-402FB5B6451C}" type="slidenum">
              <a:rPr lang="en-US" sz="1200">
                <a:latin typeface="Times" charset="0"/>
              </a:rPr>
              <a:pPr algn="r"/>
              <a:t>35</a:t>
            </a:fld>
            <a:endParaRPr lang="en-US" sz="1200" dirty="0">
              <a:latin typeface="Times" charset="0"/>
            </a:endParaRPr>
          </a:p>
        </p:txBody>
      </p:sp>
      <p:sp>
        <p:nvSpPr>
          <p:cNvPr id="92164" name="Rectangle 2"/>
          <p:cNvSpPr>
            <a:spLocks noGrp="1" noRot="1" noChangeAspect="1" noChangeArrowheads="1" noTextEdit="1"/>
          </p:cNvSpPr>
          <p:nvPr>
            <p:ph type="sldImg"/>
          </p:nvPr>
        </p:nvSpPr>
        <p:spPr>
          <a:ln/>
        </p:spPr>
      </p:sp>
      <p:sp>
        <p:nvSpPr>
          <p:cNvPr id="9216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4BF764E-C228-C949-A300-A27833516103}" type="slidenum">
              <a:rPr lang="en-GB" sz="1200"/>
              <a:pPr eaLnBrk="1" hangingPunct="1"/>
              <a:t>36</a:t>
            </a:fld>
            <a:endParaRPr lang="en-GB" sz="1200" dirty="0"/>
          </a:p>
        </p:txBody>
      </p:sp>
      <p:sp>
        <p:nvSpPr>
          <p:cNvPr id="9421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D87E417-1F48-174D-950A-99FC7C132B11}" type="slidenum">
              <a:rPr lang="en-US" sz="1200">
                <a:latin typeface="Times" charset="0"/>
              </a:rPr>
              <a:pPr algn="r"/>
              <a:t>36</a:t>
            </a:fld>
            <a:endParaRPr lang="en-US" sz="1200" dirty="0">
              <a:latin typeface="Times" charset="0"/>
            </a:endParaRPr>
          </a:p>
        </p:txBody>
      </p:sp>
      <p:sp>
        <p:nvSpPr>
          <p:cNvPr id="94212" name="Rectangle 2"/>
          <p:cNvSpPr>
            <a:spLocks noGrp="1" noRot="1" noChangeAspect="1" noChangeArrowheads="1" noTextEdit="1"/>
          </p:cNvSpPr>
          <p:nvPr>
            <p:ph type="sldImg"/>
          </p:nvPr>
        </p:nvSpPr>
        <p:spPr>
          <a:ln/>
        </p:spPr>
      </p:sp>
      <p:sp>
        <p:nvSpPr>
          <p:cNvPr id="9421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37</a:t>
            </a:fld>
            <a:endParaRPr lang="en-GB" dirty="0"/>
          </a:p>
        </p:txBody>
      </p:sp>
    </p:spTree>
    <p:extLst>
      <p:ext uri="{BB962C8B-B14F-4D97-AF65-F5344CB8AC3E}">
        <p14:creationId xmlns:p14="http://schemas.microsoft.com/office/powerpoint/2010/main" val="34413165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C48A31C-C233-874A-8DF3-361DE7D299A5}" type="slidenum">
              <a:rPr lang="en-GB" sz="1200"/>
              <a:pPr eaLnBrk="1" hangingPunct="1"/>
              <a:t>38</a:t>
            </a:fld>
            <a:endParaRPr lang="en-GB" sz="1200" dirty="0"/>
          </a:p>
        </p:txBody>
      </p:sp>
      <p:sp>
        <p:nvSpPr>
          <p:cNvPr id="96259" name="Slide Image Placeholder 1"/>
          <p:cNvSpPr>
            <a:spLocks noGrp="1" noRot="1" noChangeAspect="1" noTextEdit="1"/>
          </p:cNvSpPr>
          <p:nvPr>
            <p:ph type="sldImg"/>
          </p:nvPr>
        </p:nvSpPr>
        <p:spPr>
          <a:ln/>
        </p:spPr>
      </p:sp>
      <p:sp>
        <p:nvSpPr>
          <p:cNvPr id="96260"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Web advertising has become pervasive and invasive. Advertisers realized how effective flashing and animated ads were for promoting their products, taking inspiration from the animated neon light adverts used in city centers, such as London</a:t>
            </a:r>
            <a:r>
              <a:rPr lang="ja-JP" altLang="en-GB"/>
              <a:t>’</a:t>
            </a:r>
            <a:r>
              <a:rPr lang="en-GB" dirty="0"/>
              <a:t>s Piccadilly Circus. But since the banner ads (the 728 x 90 pixel ads that were placed at the top of web pages) emerged in the 90s, they have become even more cunning and aggressive in their tactics. In addition to designing even flashier banner ads, more intrusive kinds of web ads have begun to appear on our screens. Short movies and garish cartoon animations – often with sound – now pop up in floating windows that zoom into view or tagged on at the front end of a online newspaper or magazine news videoclip. Moreover, this new breed of in-your-face web ads often requires the user to either sit and wait till it ends or find a checkbox to close the window down. This can be really annoying to have to do especially when multiple ad windows open up. Sites that provide free services, such as Facebook, YouTube and Gmail, have also become populated with web ads. Many people choose to ignore them or simply put up with them. However, as advertisers get even more aggressive in their tactics there will be a point where that will become harder to do. The problem is advertisers pay significant revenues to online companies to have their adverts placed on their websites entitling them to say where, what and how they should appear </a:t>
            </a:r>
          </a:p>
        </p:txBody>
      </p:sp>
      <p:sp>
        <p:nvSpPr>
          <p:cNvPr id="96261"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79553AD8-3695-7C40-8B90-53DAA6B22916}" type="slidenum">
              <a:rPr lang="en-US" sz="1200">
                <a:latin typeface="Times" charset="0"/>
              </a:rPr>
              <a:pPr algn="r"/>
              <a:t>38</a:t>
            </a:fld>
            <a:endParaRPr lang="en-US" sz="1200" dirty="0">
              <a:latin typeface="Times"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4837C80-87C6-C342-82C0-C1CD5BD54C89}" type="slidenum">
              <a:rPr lang="en-GB" sz="1200"/>
              <a:pPr eaLnBrk="1" hangingPunct="1"/>
              <a:t>39</a:t>
            </a:fld>
            <a:endParaRPr lang="en-GB" sz="1200" dirty="0"/>
          </a:p>
        </p:txBody>
      </p:sp>
      <p:sp>
        <p:nvSpPr>
          <p:cNvPr id="9830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8CE0091C-D492-9E4E-A761-B71309CAB6F2}" type="slidenum">
              <a:rPr lang="en-US" sz="1200">
                <a:latin typeface="Times" charset="0"/>
              </a:rPr>
              <a:pPr algn="r"/>
              <a:t>39</a:t>
            </a:fld>
            <a:endParaRPr lang="en-US" sz="1200" dirty="0">
              <a:latin typeface="Times" charset="0"/>
            </a:endParaRPr>
          </a:p>
        </p:txBody>
      </p:sp>
      <p:sp>
        <p:nvSpPr>
          <p:cNvPr id="98308" name="Rectangle 2"/>
          <p:cNvSpPr>
            <a:spLocks noGrp="1" noRot="1" noChangeAspect="1" noChangeArrowheads="1" noTextEdit="1"/>
          </p:cNvSpPr>
          <p:nvPr>
            <p:ph type="sldImg"/>
          </p:nvPr>
        </p:nvSpPr>
        <p:spPr>
          <a:ln/>
        </p:spPr>
      </p:sp>
      <p:sp>
        <p:nvSpPr>
          <p:cNvPr id="9830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82F0BBB-3148-E94D-AE8A-7CBF37FBE285}" type="slidenum">
              <a:rPr lang="en-GB" sz="1200"/>
              <a:pPr eaLnBrk="1" hangingPunct="1"/>
              <a:t>4</a:t>
            </a:fld>
            <a:endParaRPr lang="en-GB" sz="1200" dirty="0"/>
          </a:p>
        </p:txBody>
      </p:sp>
      <p:sp>
        <p:nvSpPr>
          <p:cNvPr id="2048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A30EBB97-051C-3D40-9772-34F1DBD1D6C6}" type="slidenum">
              <a:rPr lang="en-US" sz="1200">
                <a:latin typeface="Times" charset="0"/>
              </a:rPr>
              <a:pPr algn="r"/>
              <a:t>4</a:t>
            </a:fld>
            <a:endParaRPr lang="en-US" sz="1200" dirty="0">
              <a:latin typeface="Times" charset="0"/>
            </a:endParaRPr>
          </a:p>
        </p:txBody>
      </p:sp>
      <p:sp>
        <p:nvSpPr>
          <p:cNvPr id="20484" name="Rectangle 2"/>
          <p:cNvSpPr>
            <a:spLocks noGrp="1" noRot="1" noChangeAspect="1" noChangeArrowheads="1" noTextEdit="1"/>
          </p:cNvSpPr>
          <p:nvPr>
            <p:ph type="sldImg"/>
          </p:nvPr>
        </p:nvSpPr>
        <p:spPr>
          <a:ln/>
        </p:spPr>
      </p:sp>
      <p:sp>
        <p:nvSpPr>
          <p:cNvPr id="2048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A335768-B46D-AE45-BB0F-4F5DAD452216}" type="slidenum">
              <a:rPr lang="en-GB" sz="1200"/>
              <a:pPr eaLnBrk="1" hangingPunct="1"/>
              <a:t>40</a:t>
            </a:fld>
            <a:endParaRPr lang="en-GB" sz="1200" dirty="0"/>
          </a:p>
        </p:txBody>
      </p:sp>
      <p:sp>
        <p:nvSpPr>
          <p:cNvPr id="1003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61F1ADA-3699-C64E-890F-7A700AF3B87F}" type="slidenum">
              <a:rPr lang="en-US" sz="1200">
                <a:latin typeface="Times" charset="0"/>
              </a:rPr>
              <a:pPr algn="r"/>
              <a:t>40</a:t>
            </a:fld>
            <a:endParaRPr lang="en-US" sz="1200" dirty="0">
              <a:latin typeface="Times" charset="0"/>
            </a:endParaRPr>
          </a:p>
        </p:txBody>
      </p:sp>
      <p:sp>
        <p:nvSpPr>
          <p:cNvPr id="100356" name="Rectangle 2"/>
          <p:cNvSpPr>
            <a:spLocks noGrp="1" noRot="1" noChangeAspect="1" noChangeArrowheads="1" noTextEdit="1"/>
          </p:cNvSpPr>
          <p:nvPr>
            <p:ph type="sldImg"/>
          </p:nvPr>
        </p:nvSpPr>
        <p:spPr>
          <a:ln/>
        </p:spPr>
      </p:sp>
      <p:sp>
        <p:nvSpPr>
          <p:cNvPr id="1003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8165B629-1492-C344-B406-D6EC69322F98}" type="slidenum">
              <a:rPr lang="en-GB" sz="1200"/>
              <a:pPr eaLnBrk="1" hangingPunct="1"/>
              <a:t>41</a:t>
            </a:fld>
            <a:endParaRPr lang="en-GB" sz="1200" dirty="0"/>
          </a:p>
        </p:txBody>
      </p:sp>
      <p:sp>
        <p:nvSpPr>
          <p:cNvPr id="108547"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1FA8D1B0-12F8-2340-AB73-5CEE10040FF1}" type="slidenum">
              <a:rPr lang="en-US" sz="1200">
                <a:latin typeface="Times" charset="0"/>
              </a:rPr>
              <a:pPr algn="r"/>
              <a:t>41</a:t>
            </a:fld>
            <a:endParaRPr lang="en-US" sz="1200" dirty="0">
              <a:latin typeface="Times" charset="0"/>
            </a:endParaRPr>
          </a:p>
        </p:txBody>
      </p:sp>
      <p:sp>
        <p:nvSpPr>
          <p:cNvPr id="108548" name="Rectangle 2"/>
          <p:cNvSpPr>
            <a:spLocks noGrp="1" noRot="1" noChangeAspect="1" noChangeArrowheads="1" noTextEdit="1"/>
          </p:cNvSpPr>
          <p:nvPr>
            <p:ph type="sldImg"/>
          </p:nvPr>
        </p:nvSpPr>
        <p:spPr>
          <a:ln/>
        </p:spPr>
      </p:sp>
      <p:sp>
        <p:nvSpPr>
          <p:cNvPr id="108549"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42</a:t>
            </a:fld>
            <a:endParaRPr lang="en-GB" dirty="0"/>
          </a:p>
        </p:txBody>
      </p:sp>
    </p:spTree>
    <p:extLst>
      <p:ext uri="{BB962C8B-B14F-4D97-AF65-F5344CB8AC3E}">
        <p14:creationId xmlns:p14="http://schemas.microsoft.com/office/powerpoint/2010/main" val="37240791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43</a:t>
            </a:fld>
            <a:endParaRPr lang="en-GB" dirty="0"/>
          </a:p>
        </p:txBody>
      </p:sp>
    </p:spTree>
    <p:extLst>
      <p:ext uri="{BB962C8B-B14F-4D97-AF65-F5344CB8AC3E}">
        <p14:creationId xmlns:p14="http://schemas.microsoft.com/office/powerpoint/2010/main" val="12653469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1D63ADB-3FAA-A74A-AE5B-B71CD39F838B}" type="slidenum">
              <a:rPr lang="en-GB" sz="1200"/>
              <a:pPr eaLnBrk="1" hangingPunct="1"/>
              <a:t>44</a:t>
            </a:fld>
            <a:endParaRPr lang="en-GB" sz="1200" dirty="0"/>
          </a:p>
        </p:txBody>
      </p:sp>
      <p:sp>
        <p:nvSpPr>
          <p:cNvPr id="11776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F0681C9E-186B-0548-A46F-826D49C07686}" type="slidenum">
              <a:rPr lang="en-US" sz="1200">
                <a:latin typeface="Times" charset="0"/>
              </a:rPr>
              <a:pPr algn="r"/>
              <a:t>44</a:t>
            </a:fld>
            <a:endParaRPr lang="en-US" sz="1200" dirty="0">
              <a:latin typeface="Times" charset="0"/>
            </a:endParaRPr>
          </a:p>
        </p:txBody>
      </p:sp>
      <p:sp>
        <p:nvSpPr>
          <p:cNvPr id="117764" name="Rectangle 2"/>
          <p:cNvSpPr>
            <a:spLocks noGrp="1" noRot="1" noChangeAspect="1" noChangeArrowheads="1" noTextEdit="1"/>
          </p:cNvSpPr>
          <p:nvPr>
            <p:ph type="sldImg"/>
          </p:nvPr>
        </p:nvSpPr>
        <p:spPr>
          <a:ln/>
        </p:spPr>
      </p:sp>
      <p:sp>
        <p:nvSpPr>
          <p:cNvPr id="11776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GB" dirty="0"/>
              <a:t>Mobile interfaces typically have a small screen and limited control space. Designers have to think carefully about what type of dedicated controls (i.e. hard wired) to use, where to place them on the device, and then how to map them onto the software. Applications designed for mobile interfaces need to take into account that navigation will be restricted and text input entry slow, whether using touch, pen or keypad input. The use of vertical and horizontal scrolling provides a rapid way of scanning though images, menus and lists. A number of mobile browsers have also been developed that allow users to view and navigate the internet, magazines or other media, in a more streamlined way compared with how it is typically viewed via PC-based web browsers. For example, Edge Browser was one the first mobile phone browser apps to not have an address bar or navigation buttons. The trade-off, however, is it makes it less obvious how to perform the functions that are no longer visible on the screen. </a:t>
            </a:r>
          </a:p>
          <a:p>
            <a:pPr eaLnBrk="1" hangingPunct="1"/>
            <a:endParaRPr lang="en-GB"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45</a:t>
            </a:fld>
            <a:endParaRPr lang="en-GB" dirty="0"/>
          </a:p>
        </p:txBody>
      </p:sp>
    </p:spTree>
    <p:extLst>
      <p:ext uri="{BB962C8B-B14F-4D97-AF65-F5344CB8AC3E}">
        <p14:creationId xmlns:p14="http://schemas.microsoft.com/office/powerpoint/2010/main" val="332015729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46</a:t>
            </a:fld>
            <a:endParaRPr lang="en-GB" dirty="0"/>
          </a:p>
        </p:txBody>
      </p:sp>
    </p:spTree>
    <p:extLst>
      <p:ext uri="{BB962C8B-B14F-4D97-AF65-F5344CB8AC3E}">
        <p14:creationId xmlns:p14="http://schemas.microsoft.com/office/powerpoint/2010/main" val="13444150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0F685CB-178D-AF47-9996-60A0E42C3D54}" type="slidenum">
              <a:rPr lang="en-GB" sz="1200"/>
              <a:pPr eaLnBrk="1" hangingPunct="1"/>
              <a:t>47</a:t>
            </a:fld>
            <a:endParaRPr lang="en-GB" sz="1200" dirty="0"/>
          </a:p>
        </p:txBody>
      </p:sp>
      <p:sp>
        <p:nvSpPr>
          <p:cNvPr id="106499" name="Slide Image Placeholder 1"/>
          <p:cNvSpPr>
            <a:spLocks noGrp="1" noRot="1" noChangeAspect="1" noTextEdit="1"/>
          </p:cNvSpPr>
          <p:nvPr>
            <p:ph type="sldImg"/>
          </p:nvPr>
        </p:nvSpPr>
        <p:spPr>
          <a:ln/>
        </p:spPr>
      </p:sp>
      <p:sp>
        <p:nvSpPr>
          <p:cNvPr id="106500" name="Notes Placeholder 2"/>
          <p:cNvSpPr>
            <a:spLocks noGrp="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
        <p:nvSpPr>
          <p:cNvPr id="106501" name="Slide Number Placeholder 3"/>
          <p:cNvSpPr txBox="1">
            <a:spLocks noGrp="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014730FE-A9D4-0941-BE82-A9B0D033D5FA}" type="slidenum">
              <a:rPr lang="en-US" sz="1200">
                <a:latin typeface="Times" charset="0"/>
              </a:rPr>
              <a:pPr algn="r"/>
              <a:t>47</a:t>
            </a:fld>
            <a:endParaRPr lang="en-US" sz="1200" dirty="0">
              <a:latin typeface="Times" charset="0"/>
            </a:endParaRPr>
          </a:p>
        </p:txBody>
      </p:sp>
    </p:spTree>
    <p:extLst>
      <p:ext uri="{BB962C8B-B14F-4D97-AF65-F5344CB8AC3E}">
        <p14:creationId xmlns:p14="http://schemas.microsoft.com/office/powerpoint/2010/main" val="781965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5</a:t>
            </a:fld>
            <a:endParaRPr lang="en-GB" dirty="0"/>
          </a:p>
        </p:txBody>
      </p:sp>
    </p:spTree>
    <p:extLst>
      <p:ext uri="{BB962C8B-B14F-4D97-AF65-F5344CB8AC3E}">
        <p14:creationId xmlns:p14="http://schemas.microsoft.com/office/powerpoint/2010/main" val="3254395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132FDB3-D820-314A-8AE8-183B9779AFD4}" type="slidenum">
              <a:rPr lang="en-GB" sz="1200"/>
              <a:pPr eaLnBrk="1" hangingPunct="1"/>
              <a:t>6</a:t>
            </a:fld>
            <a:endParaRPr lang="en-GB" sz="1200" dirty="0"/>
          </a:p>
        </p:txBody>
      </p:sp>
      <p:sp>
        <p:nvSpPr>
          <p:cNvPr id="23555"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B86D8DBE-A799-834C-8D82-AD77D6ADE4D2}" type="slidenum">
              <a:rPr lang="en-US" sz="1200">
                <a:latin typeface="Times" charset="0"/>
              </a:rPr>
              <a:pPr algn="r"/>
              <a:t>6</a:t>
            </a:fld>
            <a:endParaRPr lang="en-US" sz="1200" dirty="0">
              <a:latin typeface="Times" charset="0"/>
            </a:endParaRPr>
          </a:p>
        </p:txBody>
      </p:sp>
      <p:sp>
        <p:nvSpPr>
          <p:cNvPr id="23556" name="Rectangle 2"/>
          <p:cNvSpPr>
            <a:spLocks noGrp="1" noRot="1" noChangeAspect="1" noChangeArrowheads="1" noTextEdit="1"/>
          </p:cNvSpPr>
          <p:nvPr>
            <p:ph type="sldImg"/>
          </p:nvPr>
        </p:nvSpPr>
        <p:spPr>
          <a:ln/>
        </p:spPr>
      </p:sp>
      <p:sp>
        <p:nvSpPr>
          <p:cNvPr id="23557"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0AA7A995-F1AD-9743-B9E5-56AF89F96CE9}" type="slidenum">
              <a:rPr lang="en-GB" sz="1200"/>
              <a:pPr eaLnBrk="1" hangingPunct="1"/>
              <a:t>7</a:t>
            </a:fld>
            <a:endParaRPr lang="en-GB" sz="1200" dirty="0"/>
          </a:p>
        </p:txBody>
      </p:sp>
      <p:sp>
        <p:nvSpPr>
          <p:cNvPr id="25603"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EF82D68F-2572-BA43-815D-6AD14ADF6C82}" type="slidenum">
              <a:rPr lang="en-US" sz="1200">
                <a:latin typeface="Times" charset="0"/>
              </a:rPr>
              <a:pPr algn="r"/>
              <a:t>7</a:t>
            </a:fld>
            <a:endParaRPr lang="en-US" sz="1200" dirty="0">
              <a:latin typeface="Times" charset="0"/>
            </a:endParaRPr>
          </a:p>
        </p:txBody>
      </p:sp>
      <p:sp>
        <p:nvSpPr>
          <p:cNvPr id="25604" name="Rectangle 2"/>
          <p:cNvSpPr>
            <a:spLocks noGrp="1" noRot="1" noChangeAspect="1" noChangeArrowheads="1" noTextEdit="1"/>
          </p:cNvSpPr>
          <p:nvPr>
            <p:ph type="sldImg"/>
          </p:nvPr>
        </p:nvSpPr>
        <p:spPr>
          <a:ln/>
        </p:spPr>
      </p:sp>
      <p:sp>
        <p:nvSpPr>
          <p:cNvPr id="25605"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A4A9FB6E-B0EF-884D-B6B4-4AEAD2E952CC}" type="slidenum">
              <a:rPr lang="en-GB" sz="1200"/>
              <a:pPr eaLnBrk="1" hangingPunct="1"/>
              <a:t>8</a:t>
            </a:fld>
            <a:endParaRPr lang="en-GB" sz="1200" dirty="0"/>
          </a:p>
        </p:txBody>
      </p:sp>
      <p:sp>
        <p:nvSpPr>
          <p:cNvPr id="27651"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a:fld id="{C2DE10D5-C5FF-4A4D-9D28-609155E06163}" type="slidenum">
              <a:rPr lang="en-US" sz="1200">
                <a:latin typeface="Times" charset="0"/>
              </a:rPr>
              <a:pPr algn="r"/>
              <a:t>8</a:t>
            </a:fld>
            <a:endParaRPr lang="en-US" sz="1200" dirty="0">
              <a:latin typeface="Times" charset="0"/>
            </a:endParaRPr>
          </a:p>
        </p:txBody>
      </p:sp>
      <p:sp>
        <p:nvSpPr>
          <p:cNvPr id="27652" name="Rectangle 2"/>
          <p:cNvSpPr>
            <a:spLocks noGrp="1" noRot="1" noChangeAspect="1" noChangeArrowheads="1" noTextEdit="1"/>
          </p:cNvSpPr>
          <p:nvPr>
            <p:ph type="sldImg"/>
          </p:nvPr>
        </p:nvSpPr>
        <p:spPr>
          <a:ln/>
        </p:spPr>
      </p:sp>
      <p:sp>
        <p:nvSpPr>
          <p:cNvPr id="27653"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55A965-49CD-492E-84BE-5EB2A9CC3DBD}" type="slidenum">
              <a:rPr lang="en-GB" smtClean="0"/>
              <a:t>9</a:t>
            </a:fld>
            <a:endParaRPr lang="en-GB" dirty="0"/>
          </a:p>
        </p:txBody>
      </p:sp>
    </p:spTree>
    <p:extLst>
      <p:ext uri="{BB962C8B-B14F-4D97-AF65-F5344CB8AC3E}">
        <p14:creationId xmlns:p14="http://schemas.microsoft.com/office/powerpoint/2010/main" val="301551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593415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www.id-book.com</a:t>
            </a:r>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endParaRPr lang="en-GB" dirty="0"/>
          </a:p>
        </p:txBody>
      </p:sp>
      <p:sp>
        <p:nvSpPr>
          <p:cNvPr id="8" name="Footer Placeholder 7"/>
          <p:cNvSpPr>
            <a:spLocks noGrp="1"/>
          </p:cNvSpPr>
          <p:nvPr>
            <p:ph type="ftr" sz="quarter" idx="11"/>
          </p:nvPr>
        </p:nvSpPr>
        <p:spPr/>
        <p:txBody>
          <a:bodyPr/>
          <a:lstStyle/>
          <a:p>
            <a:r>
              <a:rPr lang="en-GB" dirty="0"/>
              <a:t>www.id-book.com</a:t>
            </a:r>
          </a:p>
        </p:txBody>
      </p:sp>
      <p:sp>
        <p:nvSpPr>
          <p:cNvPr id="9" name="Slide Number Placeholder 8"/>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endParaRPr lang="en-GB" dirty="0"/>
          </a:p>
        </p:txBody>
      </p:sp>
      <p:sp>
        <p:nvSpPr>
          <p:cNvPr id="4" name="Footer Placeholder 3"/>
          <p:cNvSpPr>
            <a:spLocks noGrp="1"/>
          </p:cNvSpPr>
          <p:nvPr>
            <p:ph type="ftr" sz="quarter" idx="11"/>
          </p:nvPr>
        </p:nvSpPr>
        <p:spPr/>
        <p:txBody>
          <a:bodyPr/>
          <a:lstStyle/>
          <a:p>
            <a:r>
              <a:rPr lang="en-GB" dirty="0"/>
              <a:t>www.id-book.com</a:t>
            </a:r>
          </a:p>
        </p:txBody>
      </p:sp>
      <p:sp>
        <p:nvSpPr>
          <p:cNvPr id="5" name="Slide Number Placeholder 4"/>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dirty="0"/>
          </a:p>
        </p:txBody>
      </p:sp>
      <p:sp>
        <p:nvSpPr>
          <p:cNvPr id="3" name="Footer Placeholder 2"/>
          <p:cNvSpPr>
            <a:spLocks noGrp="1"/>
          </p:cNvSpPr>
          <p:nvPr>
            <p:ph type="ftr" sz="quarter" idx="11"/>
          </p:nvPr>
        </p:nvSpPr>
        <p:spPr/>
        <p:txBody>
          <a:bodyPr/>
          <a:lstStyle/>
          <a:p>
            <a:r>
              <a:rPr lang="en-GB" dirty="0"/>
              <a:t>www.id-book.com</a:t>
            </a:r>
          </a:p>
        </p:txBody>
      </p:sp>
      <p:sp>
        <p:nvSpPr>
          <p:cNvPr id="4" name="Slide Number Placeholder 3"/>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123699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2540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www.id-book.com</a:t>
            </a:r>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dirty="0"/>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dirty="0"/>
              <a:t>www.id-book.com</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fld id="{A7EA2D8D-44E5-43C4-BBA1-AE3E32EF0894}" type="slidenum">
              <a:rPr lang="en-GB" smtClean="0"/>
              <a:pPr/>
              <a:t>‹#›</a:t>
            </a:fld>
            <a:endParaRPr lang="en-GB" dirty="0"/>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20682" y="5013176"/>
            <a:ext cx="2679837" cy="1323439"/>
          </a:xfrm>
          <a:prstGeom prst="rect">
            <a:avLst/>
          </a:prstGeom>
          <a:noFill/>
        </p:spPr>
        <p:txBody>
          <a:bodyPr wrap="none" rtlCol="0">
            <a:spAutoFit/>
          </a:bodyPr>
          <a:lstStyle/>
          <a:p>
            <a:pPr algn="ctr"/>
            <a:r>
              <a:rPr lang="en-GB" sz="4000" dirty="0">
                <a:solidFill>
                  <a:schemeClr val="accent6">
                    <a:lumMod val="75000"/>
                  </a:schemeClr>
                </a:solidFill>
                <a:latin typeface="Calibri" panose="020F0502020204030204" pitchFamily="34" charset="0"/>
                <a:ea typeface="Liberation Sans" panose="020B0604020202020204" pitchFamily="34" charset="0"/>
                <a:cs typeface="Liberation Sans" panose="020B0604020202020204" pitchFamily="34" charset="0"/>
              </a:rPr>
              <a:t>Chapter 7</a:t>
            </a:r>
            <a:br>
              <a:rPr lang="en-GB" sz="4000" dirty="0">
                <a:solidFill>
                  <a:schemeClr val="accent6">
                    <a:lumMod val="75000"/>
                  </a:schemeClr>
                </a:solidFill>
                <a:latin typeface="Calibri" panose="020F0502020204030204" pitchFamily="34" charset="0"/>
                <a:ea typeface="Liberation Sans" panose="020B0604020202020204" pitchFamily="34" charset="0"/>
                <a:cs typeface="Liberation Sans" panose="020B0604020202020204" pitchFamily="34" charset="0"/>
              </a:rPr>
            </a:br>
            <a:r>
              <a:rPr lang="en-GB" sz="4000" dirty="0">
                <a:solidFill>
                  <a:schemeClr val="accent6">
                    <a:lumMod val="75000"/>
                  </a:schemeClr>
                </a:solidFill>
                <a:latin typeface="Calibri" panose="020F0502020204030204" pitchFamily="34" charset="0"/>
                <a:ea typeface="Liberation Sans" panose="020B0604020202020204" pitchFamily="34" charset="0"/>
                <a:cs typeface="Liberation Sans" panose="020B0604020202020204" pitchFamily="34" charset="0"/>
              </a:rPr>
              <a:t>INTERFACES</a:t>
            </a:r>
          </a:p>
        </p:txBody>
      </p:sp>
      <p:pic>
        <p:nvPicPr>
          <p:cNvPr id="5" name="Picture 4" descr="Cover of the book Interaction Design, Fifth Edition">
            <a:extLst>
              <a:ext uri="{FF2B5EF4-FFF2-40B4-BE49-F238E27FC236}">
                <a16:creationId xmlns:a16="http://schemas.microsoft.com/office/drawing/2014/main" id="{77AFC0ED-47E6-F343-A5A9-06DC9704DC76}"/>
              </a:ext>
            </a:extLst>
          </p:cNvPr>
          <p:cNvPicPr>
            <a:picLocks noChangeAspect="1"/>
          </p:cNvPicPr>
          <p:nvPr/>
        </p:nvPicPr>
        <p:blipFill rotWithShape="1">
          <a:blip r:embed="rId3">
            <a:extLst>
              <a:ext uri="{28A0092B-C50C-407E-A947-70E740481C1C}">
                <a14:useLocalDpi xmlns:a14="http://schemas.microsoft.com/office/drawing/2010/main" val="0"/>
              </a:ext>
            </a:extLst>
          </a:blip>
          <a:srcRect l="51575" t="2693" r="1964" b="2693"/>
          <a:stretch/>
        </p:blipFill>
        <p:spPr>
          <a:xfrm>
            <a:off x="2964127" y="548680"/>
            <a:ext cx="3192946" cy="4004712"/>
          </a:xfrm>
          <a:prstGeom prst="rect">
            <a:avLst/>
          </a:prstGeom>
        </p:spPr>
      </p:pic>
    </p:spTree>
    <p:extLst>
      <p:ext uri="{BB962C8B-B14F-4D97-AF65-F5344CB8AC3E}">
        <p14:creationId xmlns:p14="http://schemas.microsoft.com/office/powerpoint/2010/main" val="1471185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6" name="Rectangle 2"/>
          <p:cNvSpPr>
            <a:spLocks noGrp="1" noChangeArrowheads="1"/>
          </p:cNvSpPr>
          <p:nvPr>
            <p:ph type="title" idx="4294967295"/>
          </p:nvPr>
        </p:nvSpPr>
        <p:spPr/>
        <p:txBody>
          <a:bodyPr/>
          <a:lstStyle/>
          <a:p>
            <a:pPr eaLnBrk="1" hangingPunct="1"/>
            <a:r>
              <a:rPr lang="en-US" noProof="0" dirty="0">
                <a:latin typeface="+mn-lt"/>
              </a:rPr>
              <a:t>Window design</a:t>
            </a:r>
          </a:p>
        </p:txBody>
      </p:sp>
      <p:sp>
        <p:nvSpPr>
          <p:cNvPr id="28677" name="Rectangle 3"/>
          <p:cNvSpPr>
            <a:spLocks noGrp="1" noChangeArrowheads="1"/>
          </p:cNvSpPr>
          <p:nvPr>
            <p:ph type="body" idx="4294967295"/>
          </p:nvPr>
        </p:nvSpPr>
        <p:spPr/>
        <p:txBody>
          <a:bodyPr>
            <a:normAutofit lnSpcReduction="10000"/>
          </a:bodyPr>
          <a:lstStyle/>
          <a:p>
            <a:pPr eaLnBrk="1" hangingPunct="1">
              <a:lnSpc>
                <a:spcPct val="90000"/>
              </a:lnSpc>
            </a:pPr>
            <a:r>
              <a:rPr lang="en-US" noProof="0" dirty="0">
                <a:latin typeface="Calibri" panose="020F0502020204030204" pitchFamily="34" charset="0"/>
              </a:rPr>
              <a:t>Windows were invented to overcome the physical constraints of a computer display</a:t>
            </a:r>
            <a:endParaRPr lang="en-US" sz="14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noProof="0" dirty="0">
                <a:solidFill>
                  <a:schemeClr val="tx1"/>
                </a:solidFill>
                <a:latin typeface="Calibri" panose="020F0502020204030204" pitchFamily="34" charset="0"/>
                <a:ea typeface="ＭＳ Ｐゴシック" charset="0"/>
              </a:rPr>
              <a:t>They enable more information to be viewed and tasks to be performed</a:t>
            </a:r>
          </a:p>
          <a:p>
            <a:pPr eaLnBrk="1" hangingPunct="1">
              <a:lnSpc>
                <a:spcPct val="90000"/>
              </a:lnSpc>
              <a:spcBef>
                <a:spcPts val="1200"/>
              </a:spcBef>
            </a:pPr>
            <a:r>
              <a:rPr lang="en-US" noProof="0" dirty="0">
                <a:latin typeface="Calibri" panose="020F0502020204030204" pitchFamily="34" charset="0"/>
              </a:rPr>
              <a:t>Scroll bars within windows enable more information to be viewed</a:t>
            </a:r>
            <a:endParaRPr lang="en-US" sz="1400" noProof="0" dirty="0">
              <a:latin typeface="Calibri" panose="020F0502020204030204" pitchFamily="34" charset="0"/>
            </a:endParaRPr>
          </a:p>
          <a:p>
            <a:pPr eaLnBrk="1" hangingPunct="1">
              <a:lnSpc>
                <a:spcPct val="90000"/>
              </a:lnSpc>
              <a:spcBef>
                <a:spcPts val="1200"/>
              </a:spcBef>
            </a:pPr>
            <a:r>
              <a:rPr lang="en-US" noProof="0" dirty="0">
                <a:latin typeface="Calibri" panose="020F0502020204030204" pitchFamily="34" charset="0"/>
              </a:rPr>
              <a:t>Multiple windows can make it difficult to find desired one</a:t>
            </a:r>
          </a:p>
          <a:p>
            <a:pPr lvl="1" eaLnBrk="1" hangingPunct="1">
              <a:lnSpc>
                <a:spcPct val="90000"/>
              </a:lnSpc>
              <a:spcBef>
                <a:spcPts val="1200"/>
              </a:spcBef>
              <a:buFont typeface="Wingdings" pitchFamily="2" charset="2"/>
              <a:buChar char="§"/>
            </a:pPr>
            <a:r>
              <a:rPr lang="en-US" noProof="0" dirty="0">
                <a:solidFill>
                  <a:schemeClr val="tx1"/>
                </a:solidFill>
                <a:latin typeface="Calibri" panose="020F0502020204030204" pitchFamily="34" charset="0"/>
                <a:ea typeface="ＭＳ Ｐゴシック" charset="0"/>
              </a:rPr>
              <a:t>Listing, tabbing, and thumbnails are techniques that can help</a:t>
            </a:r>
          </a:p>
          <a:p>
            <a:pPr eaLnBrk="1" hangingPunct="1">
              <a:lnSpc>
                <a:spcPct val="90000"/>
              </a:lnSpc>
            </a:pPr>
            <a:endParaRPr lang="en-US" sz="2800" noProof="0" dirty="0">
              <a:latin typeface="Liberation Sans"/>
            </a:endParaRPr>
          </a:p>
        </p:txBody>
      </p:sp>
      <p:sp>
        <p:nvSpPr>
          <p:cNvPr id="4" name="Footer Placeholder 3">
            <a:extLst>
              <a:ext uri="{FF2B5EF4-FFF2-40B4-BE49-F238E27FC236}">
                <a16:creationId xmlns:a16="http://schemas.microsoft.com/office/drawing/2014/main" id="{B1D4D67F-C492-4849-8DEA-43BAF545952B}"/>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8FAC2E5-8413-D547-BD3D-9102773CC881}"/>
              </a:ext>
            </a:extLst>
          </p:cNvPr>
          <p:cNvSpPr>
            <a:spLocks noGrp="1"/>
          </p:cNvSpPr>
          <p:nvPr>
            <p:ph type="sldNum" sz="quarter" idx="12"/>
          </p:nvPr>
        </p:nvSpPr>
        <p:spPr/>
        <p:txBody>
          <a:bodyPr/>
          <a:lstStyle/>
          <a:p>
            <a:fld id="{A7EA2D8D-44E5-43C4-BBA1-AE3E32EF0894}" type="slidenum">
              <a:rPr lang="en-GB" smtClean="0"/>
              <a:t>10</a:t>
            </a:fld>
            <a:endParaRPr lang="en-GB" dirty="0"/>
          </a:p>
        </p:txBody>
      </p:sp>
    </p:spTree>
    <p:extLst>
      <p:ext uri="{BB962C8B-B14F-4D97-AF65-F5344CB8AC3E}">
        <p14:creationId xmlns:p14="http://schemas.microsoft.com/office/powerpoint/2010/main" val="628264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92958"/>
            <a:ext cx="8686800" cy="1143000"/>
          </a:xfrm>
        </p:spPr>
        <p:txBody>
          <a:bodyPr>
            <a:normAutofit fontScale="90000"/>
          </a:bodyPr>
          <a:lstStyle/>
          <a:p>
            <a:r>
              <a:rPr lang="en-US" noProof="0" dirty="0">
                <a:latin typeface="+mn-lt"/>
              </a:rPr>
              <a:t>Window design: Thumbnails of top websites visited and suggested highlights</a:t>
            </a:r>
          </a:p>
        </p:txBody>
      </p:sp>
      <p:pic>
        <p:nvPicPr>
          <p:cNvPr id="4" name="Content Placeholder 3" descr="Screenshot of part of the home page of the Firefox browser showing thumbnails of top sites visited and suggested highlight pages (bottom rows)."/>
          <p:cNvPicPr>
            <a:picLocks noGrp="1" noChangeAspect="1"/>
          </p:cNvPicPr>
          <p:nvPr>
            <p:ph idx="1"/>
          </p:nvPr>
        </p:nvPicPr>
        <p:blipFill>
          <a:blip r:embed="rId3"/>
          <a:stretch>
            <a:fillRect/>
          </a:stretch>
        </p:blipFill>
        <p:spPr>
          <a:xfrm>
            <a:off x="858416" y="1612454"/>
            <a:ext cx="7427168" cy="4567400"/>
          </a:xfrm>
          <a:prstGeom prst="rect">
            <a:avLst/>
          </a:prstGeom>
        </p:spPr>
      </p:pic>
      <p:sp>
        <p:nvSpPr>
          <p:cNvPr id="3" name="Footer Placeholder 2">
            <a:extLst>
              <a:ext uri="{FF2B5EF4-FFF2-40B4-BE49-F238E27FC236}">
                <a16:creationId xmlns:a16="http://schemas.microsoft.com/office/drawing/2014/main" id="{DCC02A45-E67E-C74A-9B9F-79B9643B9FFD}"/>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6C724C47-047E-A44C-942F-924B4E125476}"/>
              </a:ext>
            </a:extLst>
          </p:cNvPr>
          <p:cNvSpPr>
            <a:spLocks noGrp="1"/>
          </p:cNvSpPr>
          <p:nvPr>
            <p:ph type="sldNum" sz="quarter" idx="12"/>
          </p:nvPr>
        </p:nvSpPr>
        <p:spPr/>
        <p:txBody>
          <a:bodyPr/>
          <a:lstStyle/>
          <a:p>
            <a:fld id="{A7EA2D8D-44E5-43C4-BBA1-AE3E32EF0894}" type="slidenum">
              <a:rPr lang="en-GB" smtClean="0"/>
              <a:t>11</a:t>
            </a:fld>
            <a:endParaRPr lang="en-GB" dirty="0"/>
          </a:p>
        </p:txBody>
      </p:sp>
    </p:spTree>
    <p:extLst>
      <p:ext uri="{BB962C8B-B14F-4D97-AF65-F5344CB8AC3E}">
        <p14:creationId xmlns:p14="http://schemas.microsoft.com/office/powerpoint/2010/main" val="609040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7" name="Rectangle 2"/>
          <p:cNvSpPr>
            <a:spLocks noGrp="1" noChangeArrowheads="1"/>
          </p:cNvSpPr>
          <p:nvPr>
            <p:ph type="title" idx="4294967295"/>
          </p:nvPr>
        </p:nvSpPr>
        <p:spPr/>
        <p:txBody>
          <a:bodyPr>
            <a:normAutofit fontScale="90000"/>
          </a:bodyPr>
          <a:lstStyle/>
          <a:p>
            <a:pPr eaLnBrk="1" hangingPunct="1"/>
            <a:r>
              <a:rPr lang="en-US" noProof="0" dirty="0">
                <a:latin typeface="Verdana" charset="0"/>
              </a:rPr>
              <a:t>Selecting a country from a scrolling window</a:t>
            </a:r>
          </a:p>
        </p:txBody>
      </p:sp>
      <p:pic>
        <p:nvPicPr>
          <p:cNvPr id="4" name="Picture 3" descr="Screenshot of a scrolling menu of country names."/>
          <p:cNvPicPr>
            <a:picLocks noChangeAspect="1"/>
          </p:cNvPicPr>
          <p:nvPr/>
        </p:nvPicPr>
        <p:blipFill>
          <a:blip r:embed="rId3">
            <a:extLst>
              <a:ext uri="{28A0092B-C50C-407E-A947-70E740481C1C}">
                <a14:useLocalDpi xmlns:a14="http://schemas.microsoft.com/office/drawing/2010/main" val="0"/>
              </a:ext>
            </a:extLst>
          </a:blip>
          <a:srcRect/>
          <a:stretch/>
        </p:blipFill>
        <p:spPr>
          <a:xfrm>
            <a:off x="1194509" y="1700808"/>
            <a:ext cx="6986182" cy="4382242"/>
          </a:xfrm>
          <a:prstGeom prst="rect">
            <a:avLst/>
          </a:prstGeom>
        </p:spPr>
      </p:pic>
      <p:sp>
        <p:nvSpPr>
          <p:cNvPr id="3" name="Footer Placeholder 2">
            <a:extLst>
              <a:ext uri="{FF2B5EF4-FFF2-40B4-BE49-F238E27FC236}">
                <a16:creationId xmlns:a16="http://schemas.microsoft.com/office/drawing/2014/main" id="{FD3F33AC-E4D5-2F49-AB8E-38D758CBF4D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98DBDB1E-C978-D945-9C3C-D83BE8242D3A}"/>
              </a:ext>
            </a:extLst>
          </p:cNvPr>
          <p:cNvSpPr>
            <a:spLocks noGrp="1"/>
          </p:cNvSpPr>
          <p:nvPr>
            <p:ph type="sldNum" sz="quarter" idx="12"/>
          </p:nvPr>
        </p:nvSpPr>
        <p:spPr/>
        <p:txBody>
          <a:bodyPr/>
          <a:lstStyle/>
          <a:p>
            <a:fld id="{A7EA2D8D-44E5-43C4-BBA1-AE3E32EF0894}" type="slidenum">
              <a:rPr lang="en-GB" smtClean="0"/>
              <a:t>12</a:t>
            </a:fld>
            <a:endParaRPr lang="en-GB" dirty="0"/>
          </a:p>
        </p:txBody>
      </p:sp>
    </p:spTree>
    <p:extLst>
      <p:ext uri="{BB962C8B-B14F-4D97-AF65-F5344CB8AC3E}">
        <p14:creationId xmlns:p14="http://schemas.microsoft.com/office/powerpoint/2010/main" val="2246502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5" name="Rectangle 2"/>
          <p:cNvSpPr>
            <a:spLocks noGrp="1" noChangeArrowheads="1"/>
          </p:cNvSpPr>
          <p:nvPr>
            <p:ph type="title" idx="4294967295"/>
          </p:nvPr>
        </p:nvSpPr>
        <p:spPr/>
        <p:txBody>
          <a:bodyPr/>
          <a:lstStyle/>
          <a:p>
            <a:pPr eaLnBrk="1" hangingPunct="1"/>
            <a:r>
              <a:rPr lang="en-US" noProof="0" dirty="0">
                <a:latin typeface="Verdana" charset="0"/>
              </a:rPr>
              <a:t>Is this method any better?</a:t>
            </a:r>
          </a:p>
        </p:txBody>
      </p:sp>
      <p:pic>
        <p:nvPicPr>
          <p:cNvPr id="4" name="Picture 3" descr="Screenshot of an excerpt of the listing of countries in alphabetical order from interflora.co.uk."/>
          <p:cNvPicPr>
            <a:picLocks noChangeAspect="1"/>
          </p:cNvPicPr>
          <p:nvPr/>
        </p:nvPicPr>
        <p:blipFill>
          <a:blip r:embed="rId3"/>
          <a:stretch>
            <a:fillRect/>
          </a:stretch>
        </p:blipFill>
        <p:spPr>
          <a:xfrm>
            <a:off x="179512" y="1844824"/>
            <a:ext cx="8768794" cy="2740248"/>
          </a:xfrm>
          <a:prstGeom prst="rect">
            <a:avLst/>
          </a:prstGeom>
        </p:spPr>
      </p:pic>
      <p:sp>
        <p:nvSpPr>
          <p:cNvPr id="3" name="Footer Placeholder 2">
            <a:extLst>
              <a:ext uri="{FF2B5EF4-FFF2-40B4-BE49-F238E27FC236}">
                <a16:creationId xmlns:a16="http://schemas.microsoft.com/office/drawing/2014/main" id="{A3457F7F-EA56-9442-B717-708D8CCA3E10}"/>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EA0DB289-9B54-0E45-BD64-6E7CCFAFA84A}"/>
              </a:ext>
            </a:extLst>
          </p:cNvPr>
          <p:cNvSpPr>
            <a:spLocks noGrp="1"/>
          </p:cNvSpPr>
          <p:nvPr>
            <p:ph type="sldNum" sz="quarter" idx="12"/>
          </p:nvPr>
        </p:nvSpPr>
        <p:spPr/>
        <p:txBody>
          <a:bodyPr/>
          <a:lstStyle/>
          <a:p>
            <a:fld id="{A7EA2D8D-44E5-43C4-BBA1-AE3E32EF0894}" type="slidenum">
              <a:rPr lang="en-GB" smtClean="0"/>
              <a:t>13</a:t>
            </a:fld>
            <a:endParaRPr lang="en-GB" dirty="0"/>
          </a:p>
        </p:txBody>
      </p:sp>
    </p:spTree>
    <p:extLst>
      <p:ext uri="{BB962C8B-B14F-4D97-AF65-F5344CB8AC3E}">
        <p14:creationId xmlns:p14="http://schemas.microsoft.com/office/powerpoint/2010/main" val="1829355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n-lt"/>
              </a:rPr>
              <a:t>Menu styles</a:t>
            </a:r>
          </a:p>
        </p:txBody>
      </p:sp>
      <p:sp>
        <p:nvSpPr>
          <p:cNvPr id="3" name="Content Placeholder 2"/>
          <p:cNvSpPr>
            <a:spLocks noGrp="1"/>
          </p:cNvSpPr>
          <p:nvPr>
            <p:ph idx="1"/>
          </p:nvPr>
        </p:nvSpPr>
        <p:spPr/>
        <p:txBody>
          <a:bodyPr>
            <a:normAutofit fontScale="85000" lnSpcReduction="20000"/>
          </a:bodyPr>
          <a:lstStyle/>
          <a:p>
            <a:pPr marL="0" indent="0">
              <a:spcBef>
                <a:spcPts val="1000"/>
              </a:spcBef>
              <a:buNone/>
            </a:pPr>
            <a:r>
              <a:rPr lang="en-US" b="1" noProof="0" dirty="0">
                <a:latin typeface="Calibri" panose="020F0502020204030204" pitchFamily="34" charset="0"/>
              </a:rPr>
              <a:t>Flat list</a:t>
            </a:r>
            <a:r>
              <a:rPr lang="en-US" noProof="0" dirty="0">
                <a:latin typeface="Calibri" panose="020F0502020204030204" pitchFamily="34" charset="0"/>
              </a:rPr>
              <a:t>: Good for showing large number of options at the same time when display is small</a:t>
            </a:r>
          </a:p>
          <a:p>
            <a:pPr marL="0" indent="0">
              <a:spcBef>
                <a:spcPts val="1000"/>
              </a:spcBef>
              <a:buNone/>
            </a:pPr>
            <a:r>
              <a:rPr lang="en-US" b="1" noProof="0" dirty="0">
                <a:latin typeface="Calibri" panose="020F0502020204030204" pitchFamily="34" charset="0"/>
              </a:rPr>
              <a:t>Drop down</a:t>
            </a:r>
            <a:r>
              <a:rPr lang="en-US" noProof="0" dirty="0">
                <a:latin typeface="Calibri" panose="020F0502020204030204" pitchFamily="34" charset="0"/>
              </a:rPr>
              <a:t>: Shows more options on same screen </a:t>
            </a:r>
            <a:r>
              <a:rPr lang="en-US" sz="2800" noProof="0" dirty="0">
                <a:latin typeface="Calibri" panose="020F0502020204030204" pitchFamily="34" charset="0"/>
              </a:rPr>
              <a:t>(for example, cascading)</a:t>
            </a:r>
            <a:endParaRPr lang="en-US" noProof="0" dirty="0">
              <a:latin typeface="Calibri" panose="020F0502020204030204" pitchFamily="34" charset="0"/>
            </a:endParaRPr>
          </a:p>
          <a:p>
            <a:pPr marL="0" indent="0">
              <a:spcBef>
                <a:spcPts val="1000"/>
              </a:spcBef>
              <a:buNone/>
            </a:pPr>
            <a:r>
              <a:rPr lang="en-US" b="1" dirty="0">
                <a:latin typeface="Calibri" panose="020F0502020204030204" pitchFamily="34" charset="0"/>
              </a:rPr>
              <a:t>Pop-up</a:t>
            </a:r>
            <a:r>
              <a:rPr lang="en-US" noProof="0" dirty="0">
                <a:latin typeface="Calibri" panose="020F0502020204030204" pitchFamily="34" charset="0"/>
              </a:rPr>
              <a:t>: When pressed, command key for relevant options</a:t>
            </a:r>
          </a:p>
          <a:p>
            <a:pPr marL="0" indent="0">
              <a:spcBef>
                <a:spcPts val="1000"/>
              </a:spcBef>
              <a:buNone/>
            </a:pPr>
            <a:r>
              <a:rPr lang="en-US" b="1" dirty="0">
                <a:latin typeface="Calibri" panose="020F0502020204030204" pitchFamily="34" charset="0"/>
              </a:rPr>
              <a:t>Contextual</a:t>
            </a:r>
            <a:r>
              <a:rPr lang="en-US" noProof="0" dirty="0">
                <a:latin typeface="Calibri" panose="020F0502020204030204" pitchFamily="34" charset="0"/>
              </a:rPr>
              <a:t>: Provides access to often-used commands associated with a particular item</a:t>
            </a:r>
          </a:p>
          <a:p>
            <a:pPr marL="0" indent="0">
              <a:spcBef>
                <a:spcPts val="1000"/>
              </a:spcBef>
              <a:buNone/>
            </a:pPr>
            <a:r>
              <a:rPr lang="en-US" b="1" dirty="0">
                <a:latin typeface="Calibri" panose="020F0502020204030204" pitchFamily="34" charset="0"/>
              </a:rPr>
              <a:t>Collapsible</a:t>
            </a:r>
            <a:r>
              <a:rPr lang="en-US" noProof="0" dirty="0">
                <a:latin typeface="Calibri" panose="020F0502020204030204" pitchFamily="34" charset="0"/>
              </a:rPr>
              <a:t>: Toggles between </a:t>
            </a:r>
            <a:r>
              <a:rPr lang="en-US" b="1" noProof="0" dirty="0">
                <a:latin typeface="Calibri" panose="020F0502020204030204" pitchFamily="34" charset="0"/>
              </a:rPr>
              <a:t>+</a:t>
            </a:r>
            <a:r>
              <a:rPr lang="en-US" noProof="0" dirty="0">
                <a:latin typeface="Calibri" panose="020F0502020204030204" pitchFamily="34" charset="0"/>
              </a:rPr>
              <a:t> and </a:t>
            </a:r>
            <a:r>
              <a:rPr lang="en-US" b="1" noProof="0" dirty="0">
                <a:latin typeface="Calibri" panose="020F0502020204030204" pitchFamily="34" charset="0"/>
              </a:rPr>
              <a:t>−</a:t>
            </a:r>
            <a:r>
              <a:rPr lang="en-US" noProof="0" dirty="0">
                <a:latin typeface="Calibri" panose="020F0502020204030204" pitchFamily="34" charset="0"/>
              </a:rPr>
              <a:t> icons on a header to expand or contract its contents</a:t>
            </a:r>
          </a:p>
          <a:p>
            <a:pPr marL="0" indent="0">
              <a:spcBef>
                <a:spcPts val="1000"/>
              </a:spcBef>
              <a:buNone/>
            </a:pPr>
            <a:r>
              <a:rPr lang="en-US" b="1" dirty="0">
                <a:latin typeface="Calibri" panose="020F0502020204030204" pitchFamily="34" charset="0"/>
              </a:rPr>
              <a:t>Mega</a:t>
            </a:r>
            <a:r>
              <a:rPr lang="en-US" noProof="0" dirty="0">
                <a:latin typeface="Calibri" panose="020F0502020204030204" pitchFamily="34" charset="0"/>
              </a:rPr>
              <a:t>: All options shown using 2D drop-down layout</a:t>
            </a:r>
          </a:p>
        </p:txBody>
      </p:sp>
      <p:sp>
        <p:nvSpPr>
          <p:cNvPr id="6" name="Footer Placeholder 5">
            <a:extLst>
              <a:ext uri="{FF2B5EF4-FFF2-40B4-BE49-F238E27FC236}">
                <a16:creationId xmlns:a16="http://schemas.microsoft.com/office/drawing/2014/main" id="{EECC34F6-FD91-B040-A6FF-8877E7D56CDB}"/>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9B106F42-B395-314B-B07D-090F5FE323AE}"/>
              </a:ext>
            </a:extLst>
          </p:cNvPr>
          <p:cNvSpPr>
            <a:spLocks noGrp="1"/>
          </p:cNvSpPr>
          <p:nvPr>
            <p:ph type="sldNum" sz="quarter" idx="12"/>
          </p:nvPr>
        </p:nvSpPr>
        <p:spPr/>
        <p:txBody>
          <a:bodyPr/>
          <a:lstStyle/>
          <a:p>
            <a:fld id="{A7EA2D8D-44E5-43C4-BBA1-AE3E32EF0894}" type="slidenum">
              <a:rPr lang="en-GB" smtClean="0"/>
              <a:t>14</a:t>
            </a:fld>
            <a:endParaRPr lang="en-GB" dirty="0"/>
          </a:p>
        </p:txBody>
      </p:sp>
    </p:spTree>
    <p:extLst>
      <p:ext uri="{BB962C8B-B14F-4D97-AF65-F5344CB8AC3E}">
        <p14:creationId xmlns:p14="http://schemas.microsoft.com/office/powerpoint/2010/main" val="1901407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latin typeface="+mn-lt"/>
              </a:rPr>
              <a:t>Template for a collapsible menu</a:t>
            </a:r>
          </a:p>
        </p:txBody>
      </p:sp>
      <p:pic>
        <p:nvPicPr>
          <p:cNvPr id="6" name="Content Placeholder 5" descr="Screenshot of a template for a collapsible menu with five sections."/>
          <p:cNvPicPr>
            <a:picLocks noGrp="1" noChangeAspect="1"/>
          </p:cNvPicPr>
          <p:nvPr>
            <p:ph idx="1"/>
          </p:nvPr>
        </p:nvPicPr>
        <p:blipFill>
          <a:blip r:embed="rId3"/>
          <a:stretch>
            <a:fillRect/>
          </a:stretch>
        </p:blipFill>
        <p:spPr>
          <a:xfrm>
            <a:off x="797961" y="1628800"/>
            <a:ext cx="6976467" cy="3960440"/>
          </a:xfrm>
          <a:prstGeom prst="rect">
            <a:avLst/>
          </a:prstGeom>
        </p:spPr>
      </p:pic>
      <p:sp>
        <p:nvSpPr>
          <p:cNvPr id="3" name="Footer Placeholder 2">
            <a:extLst>
              <a:ext uri="{FF2B5EF4-FFF2-40B4-BE49-F238E27FC236}">
                <a16:creationId xmlns:a16="http://schemas.microsoft.com/office/drawing/2014/main" id="{DCD2A5F4-B7C1-2748-B1E1-C549DB88FAFC}"/>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D24EA45E-B5DA-4E4E-B6DD-A614B01C4DC6}"/>
              </a:ext>
            </a:extLst>
          </p:cNvPr>
          <p:cNvSpPr>
            <a:spLocks noGrp="1"/>
          </p:cNvSpPr>
          <p:nvPr>
            <p:ph type="sldNum" sz="quarter" idx="12"/>
          </p:nvPr>
        </p:nvSpPr>
        <p:spPr/>
        <p:txBody>
          <a:bodyPr/>
          <a:lstStyle/>
          <a:p>
            <a:fld id="{A7EA2D8D-44E5-43C4-BBA1-AE3E32EF0894}" type="slidenum">
              <a:rPr lang="en-GB" smtClean="0"/>
              <a:t>15</a:t>
            </a:fld>
            <a:endParaRPr lang="en-GB" dirty="0"/>
          </a:p>
        </p:txBody>
      </p:sp>
    </p:spTree>
    <p:extLst>
      <p:ext uri="{BB962C8B-B14F-4D97-AF65-F5344CB8AC3E}">
        <p14:creationId xmlns:p14="http://schemas.microsoft.com/office/powerpoint/2010/main" val="16255106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A mega menu</a:t>
            </a:r>
          </a:p>
        </p:txBody>
      </p:sp>
      <p:pic>
        <p:nvPicPr>
          <p:cNvPr id="6" name="Content Placeholder 5" descr="Screenshot of a mega menu with details such as Furniture by Room, Furniture by Type, Lighting, Lighting by Room, and Don't miss."/>
          <p:cNvPicPr>
            <a:picLocks noGrp="1" noChangeAspect="1"/>
          </p:cNvPicPr>
          <p:nvPr>
            <p:ph idx="1"/>
          </p:nvPr>
        </p:nvPicPr>
        <p:blipFill>
          <a:blip r:embed="rId3"/>
          <a:stretch>
            <a:fillRect/>
          </a:stretch>
        </p:blipFill>
        <p:spPr>
          <a:xfrm>
            <a:off x="626938" y="1556792"/>
            <a:ext cx="8057542" cy="4129211"/>
          </a:xfrm>
          <a:prstGeom prst="rect">
            <a:avLst/>
          </a:prstGeom>
        </p:spPr>
      </p:pic>
      <p:sp>
        <p:nvSpPr>
          <p:cNvPr id="5" name="Footer Placeholder 4">
            <a:extLst>
              <a:ext uri="{FF2B5EF4-FFF2-40B4-BE49-F238E27FC236}">
                <a16:creationId xmlns:a16="http://schemas.microsoft.com/office/drawing/2014/main" id="{9C97F0D9-4CEC-F24C-BF2B-4E8A8FBDF3C0}"/>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073F0C48-64C3-5A43-A4A3-24BDED678761}"/>
              </a:ext>
            </a:extLst>
          </p:cNvPr>
          <p:cNvSpPr>
            <a:spLocks noGrp="1"/>
          </p:cNvSpPr>
          <p:nvPr>
            <p:ph type="sldNum" sz="quarter" idx="12"/>
          </p:nvPr>
        </p:nvSpPr>
        <p:spPr/>
        <p:txBody>
          <a:bodyPr/>
          <a:lstStyle/>
          <a:p>
            <a:fld id="{A7EA2D8D-44E5-43C4-BBA1-AE3E32EF0894}" type="slidenum">
              <a:rPr lang="en-GB" smtClean="0"/>
              <a:t>16</a:t>
            </a:fld>
            <a:endParaRPr lang="en-GB" dirty="0"/>
          </a:p>
        </p:txBody>
      </p:sp>
    </p:spTree>
    <p:extLst>
      <p:ext uri="{BB962C8B-B14F-4D97-AF65-F5344CB8AC3E}">
        <p14:creationId xmlns:p14="http://schemas.microsoft.com/office/powerpoint/2010/main" val="30334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2"/>
          <p:cNvSpPr>
            <a:spLocks noGrp="1" noChangeArrowheads="1"/>
          </p:cNvSpPr>
          <p:nvPr>
            <p:ph type="title" idx="4294967295"/>
          </p:nvPr>
        </p:nvSpPr>
        <p:spPr/>
        <p:txBody>
          <a:bodyPr>
            <a:normAutofit fontScale="90000"/>
          </a:bodyPr>
          <a:lstStyle/>
          <a:p>
            <a:r>
              <a:rPr lang="en-US" noProof="0" dirty="0">
                <a:latin typeface="Calibri" panose="020F0502020204030204" pitchFamily="34" charset="0"/>
              </a:rPr>
              <a:t>Research and design considerations</a:t>
            </a:r>
          </a:p>
        </p:txBody>
      </p:sp>
      <p:sp>
        <p:nvSpPr>
          <p:cNvPr id="37893" name="Rectangle 4"/>
          <p:cNvSpPr>
            <a:spLocks noGrp="1" noChangeArrowheads="1"/>
          </p:cNvSpPr>
          <p:nvPr>
            <p:ph type="body" idx="4294967295"/>
          </p:nvPr>
        </p:nvSpPr>
        <p:spPr/>
        <p:txBody>
          <a:bodyPr>
            <a:normAutofit fontScale="92500" lnSpcReduction="10000"/>
          </a:bodyPr>
          <a:lstStyle/>
          <a:p>
            <a:pPr eaLnBrk="1" hangingPunct="1"/>
            <a:r>
              <a:rPr lang="en-US" sz="2800" noProof="0" dirty="0">
                <a:latin typeface="Calibri" panose="020F0502020204030204" pitchFamily="34" charset="0"/>
              </a:rPr>
              <a:t>Window management </a:t>
            </a:r>
          </a:p>
          <a:p>
            <a:pPr lvl="1" eaLnBrk="1" hangingPunct="1">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Enables users to move fluidly between different windows (and monitors) </a:t>
            </a:r>
            <a:endParaRPr lang="en-US" sz="1200" noProof="0" dirty="0">
              <a:solidFill>
                <a:schemeClr val="tx1"/>
              </a:solidFill>
              <a:latin typeface="Calibri" panose="020F0502020204030204" pitchFamily="34" charset="0"/>
              <a:ea typeface="ＭＳ Ｐゴシック" charset="0"/>
            </a:endParaRPr>
          </a:p>
          <a:p>
            <a:pPr eaLnBrk="1" hangingPunct="1">
              <a:spcBef>
                <a:spcPts val="1500"/>
              </a:spcBef>
            </a:pPr>
            <a:r>
              <a:rPr lang="en-US" sz="2800" noProof="0" dirty="0">
                <a:latin typeface="Calibri" panose="020F0502020204030204" pitchFamily="34" charset="0"/>
              </a:rPr>
              <a:t>How to switch attention between windows without getting distracted</a:t>
            </a:r>
            <a:endParaRPr lang="en-US" sz="1200" noProof="0" dirty="0">
              <a:latin typeface="Calibri" panose="020F0502020204030204" pitchFamily="34" charset="0"/>
            </a:endParaRPr>
          </a:p>
          <a:p>
            <a:pPr eaLnBrk="1" hangingPunct="1">
              <a:spcBef>
                <a:spcPts val="1500"/>
              </a:spcBef>
            </a:pPr>
            <a:r>
              <a:rPr lang="en-US" sz="2800" noProof="0" dirty="0">
                <a:latin typeface="Calibri" panose="020F0502020204030204" pitchFamily="34" charset="0"/>
              </a:rPr>
              <a:t>Design principles of spacing, grouping, and simplicity should be used</a:t>
            </a:r>
          </a:p>
          <a:p>
            <a:pPr eaLnBrk="1" hangingPunct="1">
              <a:spcBef>
                <a:spcPts val="1500"/>
              </a:spcBef>
            </a:pPr>
            <a:r>
              <a:rPr lang="en-US" sz="2800" noProof="0" dirty="0">
                <a:latin typeface="Calibri" panose="020F0502020204030204" pitchFamily="34" charset="0"/>
              </a:rPr>
              <a:t>Which terms to use for menu options (for example,  “front” versus “bring to front” </a:t>
            </a:r>
          </a:p>
          <a:p>
            <a:pPr>
              <a:spcBef>
                <a:spcPts val="1500"/>
              </a:spcBef>
            </a:pPr>
            <a:r>
              <a:rPr lang="en-US" sz="2800" noProof="0" dirty="0">
                <a:latin typeface="Calibri" panose="020F0502020204030204" pitchFamily="34" charset="0"/>
              </a:rPr>
              <a:t>Mega menus easier to navigate than drop-down </a:t>
            </a:r>
            <a:r>
              <a:rPr lang="en-US" sz="2800" dirty="0">
                <a:latin typeface="Calibri" panose="020F0502020204030204" pitchFamily="34" charset="0"/>
              </a:rPr>
              <a:t>ones</a:t>
            </a:r>
            <a:endParaRPr lang="en-US" sz="2800" noProof="0" dirty="0">
              <a:latin typeface="Calibri" panose="020F0502020204030204" pitchFamily="34" charset="0"/>
            </a:endParaRPr>
          </a:p>
        </p:txBody>
      </p:sp>
      <p:sp>
        <p:nvSpPr>
          <p:cNvPr id="4" name="Footer Placeholder 3">
            <a:extLst>
              <a:ext uri="{FF2B5EF4-FFF2-40B4-BE49-F238E27FC236}">
                <a16:creationId xmlns:a16="http://schemas.microsoft.com/office/drawing/2014/main" id="{7366DE07-7718-BA4E-8BAD-1FB0DB755E72}"/>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0798DE91-E721-FA44-B1D4-FF23B19DE1D1}"/>
              </a:ext>
            </a:extLst>
          </p:cNvPr>
          <p:cNvSpPr>
            <a:spLocks noGrp="1"/>
          </p:cNvSpPr>
          <p:nvPr>
            <p:ph type="sldNum" sz="quarter" idx="12"/>
          </p:nvPr>
        </p:nvSpPr>
        <p:spPr/>
        <p:txBody>
          <a:bodyPr/>
          <a:lstStyle/>
          <a:p>
            <a:fld id="{A7EA2D8D-44E5-43C4-BBA1-AE3E32EF0894}" type="slidenum">
              <a:rPr lang="en-GB" smtClean="0"/>
              <a:t>17</a:t>
            </a:fld>
            <a:endParaRPr lang="en-GB" dirty="0"/>
          </a:p>
        </p:txBody>
      </p:sp>
    </p:spTree>
    <p:extLst>
      <p:ext uri="{BB962C8B-B14F-4D97-AF65-F5344CB8AC3E}">
        <p14:creationId xmlns:p14="http://schemas.microsoft.com/office/powerpoint/2010/main" val="1251872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2" name="Rectangle 2"/>
          <p:cNvSpPr>
            <a:spLocks noGrp="1" noChangeArrowheads="1"/>
          </p:cNvSpPr>
          <p:nvPr>
            <p:ph type="title" idx="4294967295"/>
          </p:nvPr>
        </p:nvSpPr>
        <p:spPr/>
        <p:txBody>
          <a:bodyPr/>
          <a:lstStyle/>
          <a:p>
            <a:pPr eaLnBrk="1" hangingPunct="1"/>
            <a:r>
              <a:rPr lang="en-US" noProof="0" dirty="0">
                <a:latin typeface="+mn-lt"/>
              </a:rPr>
              <a:t>Icon design</a:t>
            </a:r>
          </a:p>
        </p:txBody>
      </p:sp>
      <p:sp>
        <p:nvSpPr>
          <p:cNvPr id="53253" name="Rectangle 3"/>
          <p:cNvSpPr>
            <a:spLocks noGrp="1" noChangeArrowheads="1"/>
          </p:cNvSpPr>
          <p:nvPr>
            <p:ph type="body" idx="4294967295"/>
          </p:nvPr>
        </p:nvSpPr>
        <p:spPr/>
        <p:txBody>
          <a:bodyPr/>
          <a:lstStyle/>
          <a:p>
            <a:pPr eaLnBrk="1" hangingPunct="1">
              <a:lnSpc>
                <a:spcPct val="90000"/>
              </a:lnSpc>
            </a:pPr>
            <a:r>
              <a:rPr lang="en-US" sz="2800" noProof="0" dirty="0">
                <a:latin typeface="Calibri" panose="020F0502020204030204" pitchFamily="34" charset="0"/>
              </a:rPr>
              <a:t>Icons are assumed to be easier to learn and remember than commands</a:t>
            </a:r>
            <a:endParaRPr lang="en-US" sz="1200" noProof="0" dirty="0">
              <a:latin typeface="Calibri" panose="020F0502020204030204" pitchFamily="34" charset="0"/>
            </a:endParaRPr>
          </a:p>
          <a:p>
            <a:pPr>
              <a:lnSpc>
                <a:spcPct val="90000"/>
              </a:lnSpc>
              <a:spcBef>
                <a:spcPts val="2400"/>
              </a:spcBef>
            </a:pPr>
            <a:r>
              <a:rPr lang="en-US" sz="2800" dirty="0">
                <a:latin typeface="Calibri" panose="020F0502020204030204" pitchFamily="34" charset="0"/>
              </a:rPr>
              <a:t>Icons can b</a:t>
            </a:r>
            <a:r>
              <a:rPr lang="en-US" sz="2800" noProof="0" dirty="0">
                <a:latin typeface="Calibri" panose="020F0502020204030204" pitchFamily="34" charset="0"/>
              </a:rPr>
              <a:t>e designed to be compact and variably positioned on a screen</a:t>
            </a:r>
            <a:endParaRPr lang="en-US" sz="1200" noProof="0" dirty="0">
              <a:latin typeface="Calibri" panose="020F0502020204030204" pitchFamily="34" charset="0"/>
            </a:endParaRPr>
          </a:p>
          <a:p>
            <a:pPr eaLnBrk="1" hangingPunct="1">
              <a:lnSpc>
                <a:spcPct val="90000"/>
              </a:lnSpc>
              <a:spcBef>
                <a:spcPts val="2400"/>
              </a:spcBef>
            </a:pPr>
            <a:r>
              <a:rPr lang="en-US" sz="2800" noProof="0" dirty="0">
                <a:latin typeface="Calibri" panose="020F0502020204030204" pitchFamily="34" charset="0"/>
              </a:rPr>
              <a:t>Now pervasive in every interface</a:t>
            </a:r>
            <a:endParaRPr lang="en-US" sz="1200" noProof="0" dirty="0">
              <a:latin typeface="Calibri" panose="020F0502020204030204" pitchFamily="34" charset="0"/>
            </a:endParaRPr>
          </a:p>
          <a:p>
            <a:pPr lvl="1">
              <a:lnSpc>
                <a:spcPct val="90000"/>
              </a:lnSpc>
              <a:spcBef>
                <a:spcPts val="24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For example, they represent desktop objects, tools (for example, a paintbrush), application</a:t>
            </a:r>
            <a:r>
              <a:rPr lang="en-US" sz="2400" dirty="0">
                <a:solidFill>
                  <a:schemeClr val="tx1"/>
                </a:solidFill>
                <a:latin typeface="Calibri" panose="020F0502020204030204" pitchFamily="34" charset="0"/>
                <a:ea typeface="ＭＳ Ｐゴシック" charset="0"/>
              </a:rPr>
              <a:t>s (for instance, a web browser), and operations (such as cut, paste, next, accept, and </a:t>
            </a:r>
            <a:r>
              <a:rPr lang="en-US" sz="2400" noProof="0" dirty="0">
                <a:solidFill>
                  <a:schemeClr val="tx1"/>
                </a:solidFill>
                <a:latin typeface="Calibri" panose="020F0502020204030204" pitchFamily="34" charset="0"/>
                <a:ea typeface="ＭＳ Ｐゴシック" charset="0"/>
              </a:rPr>
              <a:t>change)</a:t>
            </a:r>
          </a:p>
        </p:txBody>
      </p:sp>
      <p:sp>
        <p:nvSpPr>
          <p:cNvPr id="4" name="Footer Placeholder 3">
            <a:extLst>
              <a:ext uri="{FF2B5EF4-FFF2-40B4-BE49-F238E27FC236}">
                <a16:creationId xmlns:a16="http://schemas.microsoft.com/office/drawing/2014/main" id="{06858624-E2E7-9244-A412-E024AE6C245E}"/>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6805B2CD-FD45-244E-9CF3-33BB709171F6}"/>
              </a:ext>
            </a:extLst>
          </p:cNvPr>
          <p:cNvSpPr>
            <a:spLocks noGrp="1"/>
          </p:cNvSpPr>
          <p:nvPr>
            <p:ph type="sldNum" sz="quarter" idx="12"/>
          </p:nvPr>
        </p:nvSpPr>
        <p:spPr/>
        <p:txBody>
          <a:bodyPr/>
          <a:lstStyle/>
          <a:p>
            <a:fld id="{A7EA2D8D-44E5-43C4-BBA1-AE3E32EF0894}" type="slidenum">
              <a:rPr lang="en-GB" smtClean="0"/>
              <a:t>18</a:t>
            </a:fld>
            <a:endParaRPr lang="en-GB" dirty="0"/>
          </a:p>
        </p:txBody>
      </p:sp>
    </p:spTree>
    <p:extLst>
      <p:ext uri="{BB962C8B-B14F-4D97-AF65-F5344CB8AC3E}">
        <p14:creationId xmlns:p14="http://schemas.microsoft.com/office/powerpoint/2010/main" val="29927352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Rectangle 2"/>
          <p:cNvSpPr>
            <a:spLocks noGrp="1" noChangeArrowheads="1"/>
          </p:cNvSpPr>
          <p:nvPr>
            <p:ph type="title" idx="4294967295"/>
          </p:nvPr>
        </p:nvSpPr>
        <p:spPr/>
        <p:txBody>
          <a:bodyPr/>
          <a:lstStyle/>
          <a:p>
            <a:pPr eaLnBrk="1" hangingPunct="1"/>
            <a:r>
              <a:rPr lang="en-US" noProof="0" dirty="0">
                <a:latin typeface="+mn-lt"/>
              </a:rPr>
              <a:t>Icons</a:t>
            </a:r>
          </a:p>
        </p:txBody>
      </p:sp>
      <p:sp>
        <p:nvSpPr>
          <p:cNvPr id="55301" name="Rectangle 3"/>
          <p:cNvSpPr>
            <a:spLocks noGrp="1" noChangeArrowheads="1"/>
          </p:cNvSpPr>
          <p:nvPr>
            <p:ph type="body" idx="4294967295"/>
          </p:nvPr>
        </p:nvSpPr>
        <p:spPr/>
        <p:txBody>
          <a:bodyPr>
            <a:normAutofit/>
          </a:bodyPr>
          <a:lstStyle/>
          <a:p>
            <a:pPr eaLnBrk="1" hangingPunct="1">
              <a:lnSpc>
                <a:spcPct val="90000"/>
              </a:lnSpc>
            </a:pPr>
            <a:r>
              <a:rPr lang="en-US" sz="2800" noProof="0" dirty="0">
                <a:latin typeface="Calibri" panose="020F0502020204030204" pitchFamily="34" charset="0"/>
              </a:rPr>
              <a:t>Since the Xerox Star days, icons have changed in their look and feel: </a:t>
            </a:r>
            <a:endParaRPr lang="en-US" sz="12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black and white</a:t>
            </a:r>
          </a:p>
          <a:p>
            <a:pPr marL="857250" lvl="2" indent="0">
              <a:lnSpc>
                <a:spcPct val="90000"/>
              </a:lnSpc>
              <a:spcBef>
                <a:spcPts val="1200"/>
              </a:spcBef>
              <a:buNone/>
            </a:pPr>
            <a:r>
              <a:rPr lang="en-US" dirty="0">
                <a:solidFill>
                  <a:schemeClr val="tx1"/>
                </a:solidFill>
                <a:latin typeface="Calibri" panose="020F0502020204030204" pitchFamily="34" charset="0"/>
                <a:ea typeface="ＭＳ Ｐゴシック" charset="0"/>
              </a:rPr>
              <a:t>Color</a:t>
            </a:r>
            <a:r>
              <a:rPr lang="en-US" noProof="0" dirty="0">
                <a:solidFill>
                  <a:schemeClr val="tx1"/>
                </a:solidFill>
                <a:latin typeface="Calibri" panose="020F0502020204030204" pitchFamily="34" charset="0"/>
                <a:ea typeface="ＭＳ Ｐゴシック" charset="0"/>
              </a:rPr>
              <a:t>, shadowing, photorealistic images, 3D rendering, and animation</a:t>
            </a:r>
            <a:endParaRPr lang="en-US" sz="800" noProof="0" dirty="0">
              <a:solidFill>
                <a:schemeClr val="tx1"/>
              </a:solidFill>
              <a:latin typeface="Calibri" panose="020F0502020204030204" pitchFamily="34" charset="0"/>
              <a:ea typeface="ＭＳ Ｐゴシック" charset="0"/>
            </a:endParaRPr>
          </a:p>
          <a:p>
            <a:pPr eaLnBrk="1" hangingPunct="1">
              <a:lnSpc>
                <a:spcPct val="90000"/>
              </a:lnSpc>
              <a:spcBef>
                <a:spcPts val="2400"/>
              </a:spcBef>
            </a:pPr>
            <a:r>
              <a:rPr lang="en-US" sz="2800" noProof="0" dirty="0">
                <a:latin typeface="Calibri" panose="020F0502020204030204" pitchFamily="34" charset="0"/>
              </a:rPr>
              <a:t>Many designed to be very detailed and animated making them both visually attractive and informative</a:t>
            </a:r>
            <a:endParaRPr lang="en-US" sz="1200" noProof="0" dirty="0">
              <a:latin typeface="Calibri" panose="020F0502020204030204" pitchFamily="34" charset="0"/>
            </a:endParaRPr>
          </a:p>
          <a:p>
            <a:pPr eaLnBrk="1" hangingPunct="1">
              <a:lnSpc>
                <a:spcPct val="90000"/>
              </a:lnSpc>
              <a:spcBef>
                <a:spcPts val="2400"/>
              </a:spcBef>
            </a:pPr>
            <a:r>
              <a:rPr lang="en-US" sz="2800" noProof="0" dirty="0">
                <a:latin typeface="Calibri" panose="020F0502020204030204" pitchFamily="34" charset="0"/>
              </a:rPr>
              <a:t>Can be highly inviting, emotionally appealing, and feel alive</a:t>
            </a:r>
          </a:p>
        </p:txBody>
      </p:sp>
      <p:sp>
        <p:nvSpPr>
          <p:cNvPr id="4" name="Footer Placeholder 3">
            <a:extLst>
              <a:ext uri="{FF2B5EF4-FFF2-40B4-BE49-F238E27FC236}">
                <a16:creationId xmlns:a16="http://schemas.microsoft.com/office/drawing/2014/main" id="{D493EE9F-D635-B740-ADB9-C95A8C69F264}"/>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2F7EC47-6F86-2848-9557-21DE06F8D49B}"/>
              </a:ext>
            </a:extLst>
          </p:cNvPr>
          <p:cNvSpPr>
            <a:spLocks noGrp="1"/>
          </p:cNvSpPr>
          <p:nvPr>
            <p:ph type="sldNum" sz="quarter" idx="12"/>
          </p:nvPr>
        </p:nvSpPr>
        <p:spPr/>
        <p:txBody>
          <a:bodyPr/>
          <a:lstStyle/>
          <a:p>
            <a:fld id="{A7EA2D8D-44E5-43C4-BBA1-AE3E32EF0894}" type="slidenum">
              <a:rPr lang="en-GB" smtClean="0"/>
              <a:t>19</a:t>
            </a:fld>
            <a:endParaRPr lang="en-GB" dirty="0"/>
          </a:p>
        </p:txBody>
      </p:sp>
      <p:sp>
        <p:nvSpPr>
          <p:cNvPr id="2" name="Right Arrow 1">
            <a:extLst>
              <a:ext uri="{FF2B5EF4-FFF2-40B4-BE49-F238E27FC236}">
                <a16:creationId xmlns:a16="http://schemas.microsoft.com/office/drawing/2014/main" id="{79186B6E-9FD6-7E4A-9E81-41953C01FDF9}"/>
              </a:ext>
            </a:extLst>
          </p:cNvPr>
          <p:cNvSpPr/>
          <p:nvPr/>
        </p:nvSpPr>
        <p:spPr>
          <a:xfrm>
            <a:off x="3328447" y="2564904"/>
            <a:ext cx="667489"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356091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idx="4294967295"/>
          </p:nvPr>
        </p:nvSpPr>
        <p:spPr/>
        <p:txBody>
          <a:bodyPr/>
          <a:lstStyle/>
          <a:p>
            <a:pPr eaLnBrk="1" hangingPunct="1"/>
            <a:r>
              <a:rPr lang="en-US" noProof="0" dirty="0">
                <a:latin typeface="+mn-lt"/>
              </a:rPr>
              <a:t>Overview</a:t>
            </a:r>
          </a:p>
        </p:txBody>
      </p:sp>
      <p:sp>
        <p:nvSpPr>
          <p:cNvPr id="15365" name="Rectangle 3"/>
          <p:cNvSpPr>
            <a:spLocks noGrp="1" noChangeArrowheads="1"/>
          </p:cNvSpPr>
          <p:nvPr>
            <p:ph type="body" idx="4294967295"/>
          </p:nvPr>
        </p:nvSpPr>
        <p:spPr/>
        <p:txBody>
          <a:bodyPr/>
          <a:lstStyle/>
          <a:p>
            <a:pPr eaLnBrk="1" hangingPunct="1">
              <a:lnSpc>
                <a:spcPct val="90000"/>
              </a:lnSpc>
            </a:pPr>
            <a:r>
              <a:rPr lang="en-US" sz="3600" noProof="0" dirty="0">
                <a:latin typeface="Calibri" panose="020F0502020204030204" pitchFamily="34" charset="0"/>
              </a:rPr>
              <a:t>Interface types</a:t>
            </a:r>
          </a:p>
          <a:p>
            <a:pPr lvl="1" eaLnBrk="1" hangingPunct="1">
              <a:lnSpc>
                <a:spcPct val="90000"/>
              </a:lnSpc>
              <a:spcBef>
                <a:spcPts val="1200"/>
              </a:spcBef>
              <a:buFont typeface="Wingdings" pitchFamily="2" charset="2"/>
              <a:buChar char="§"/>
            </a:pPr>
            <a:r>
              <a:rPr lang="en-US" sz="3200" noProof="0" dirty="0">
                <a:solidFill>
                  <a:schemeClr val="tx1"/>
                </a:solidFill>
                <a:latin typeface="Calibri" panose="020F0502020204030204" pitchFamily="34" charset="0"/>
                <a:ea typeface="ＭＳ Ｐゴシック" charset="0"/>
              </a:rPr>
              <a:t>Highlight the main design and research considerations for each of the different interfaces</a:t>
            </a:r>
          </a:p>
          <a:p>
            <a:pPr eaLnBrk="1" hangingPunct="1">
              <a:lnSpc>
                <a:spcPct val="90000"/>
              </a:lnSpc>
              <a:spcBef>
                <a:spcPts val="2400"/>
              </a:spcBef>
            </a:pPr>
            <a:r>
              <a:rPr lang="en-US" sz="3600" noProof="0" dirty="0">
                <a:latin typeface="Calibri" panose="020F0502020204030204" pitchFamily="34" charset="0"/>
              </a:rPr>
              <a:t>Consider which interface is best for a given application or activity</a:t>
            </a:r>
          </a:p>
          <a:p>
            <a:pPr lvl="3" eaLnBrk="1" hangingPunct="1">
              <a:lnSpc>
                <a:spcPct val="90000"/>
              </a:lnSpc>
            </a:pPr>
            <a:endParaRPr lang="en-US" noProof="0" dirty="0">
              <a:solidFill>
                <a:schemeClr val="tx1"/>
              </a:solidFill>
              <a:latin typeface="Liberation Sans"/>
              <a:ea typeface="ＭＳ Ｐゴシック" charset="0"/>
            </a:endParaRPr>
          </a:p>
        </p:txBody>
      </p:sp>
      <p:sp>
        <p:nvSpPr>
          <p:cNvPr id="15366" name="Rectangle 4"/>
          <p:cNvSpPr>
            <a:spLocks noChangeArrowheads="1"/>
          </p:cNvSpPr>
          <p:nvPr/>
        </p:nvSpPr>
        <p:spPr bwMode="auto">
          <a:xfrm>
            <a:off x="34925" y="-2190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endParaRPr lang="en-US" sz="2400" dirty="0">
              <a:latin typeface="Liberation Sans"/>
            </a:endParaRPr>
          </a:p>
        </p:txBody>
      </p:sp>
      <p:sp>
        <p:nvSpPr>
          <p:cNvPr id="4" name="Footer Placeholder 3">
            <a:extLst>
              <a:ext uri="{FF2B5EF4-FFF2-40B4-BE49-F238E27FC236}">
                <a16:creationId xmlns:a16="http://schemas.microsoft.com/office/drawing/2014/main" id="{D2D0DA12-B5FB-534A-8855-5FC16D25D53B}"/>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BE1C23EF-D80F-5445-A3F7-38AB85149A4E}"/>
              </a:ext>
            </a:extLst>
          </p:cNvPr>
          <p:cNvSpPr>
            <a:spLocks noGrp="1"/>
          </p:cNvSpPr>
          <p:nvPr>
            <p:ph type="sldNum" sz="quarter" idx="12"/>
          </p:nvPr>
        </p:nvSpPr>
        <p:spPr/>
        <p:txBody>
          <a:bodyPr/>
          <a:lstStyle/>
          <a:p>
            <a:fld id="{A7EA2D8D-44E5-43C4-BBA1-AE3E32EF0894}" type="slidenum">
              <a:rPr lang="en-GB" smtClean="0"/>
              <a:t>2</a:t>
            </a:fld>
            <a:endParaRPr lang="en-GB" dirty="0"/>
          </a:p>
        </p:txBody>
      </p:sp>
    </p:spTree>
    <p:extLst>
      <p:ext uri="{BB962C8B-B14F-4D97-AF65-F5344CB8AC3E}">
        <p14:creationId xmlns:p14="http://schemas.microsoft.com/office/powerpoint/2010/main" val="2045965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8" name="Rectangle 2"/>
          <p:cNvSpPr>
            <a:spLocks noGrp="1" noChangeArrowheads="1"/>
          </p:cNvSpPr>
          <p:nvPr>
            <p:ph type="title" idx="4294967295"/>
          </p:nvPr>
        </p:nvSpPr>
        <p:spPr/>
        <p:txBody>
          <a:bodyPr/>
          <a:lstStyle/>
          <a:p>
            <a:pPr eaLnBrk="1" hangingPunct="1"/>
            <a:r>
              <a:rPr lang="en-US" noProof="0" dirty="0">
                <a:latin typeface="+mn-lt"/>
              </a:rPr>
              <a:t>Icon forms</a:t>
            </a:r>
          </a:p>
        </p:txBody>
      </p:sp>
      <p:sp>
        <p:nvSpPr>
          <p:cNvPr id="57349" name="Rectangle 3"/>
          <p:cNvSpPr>
            <a:spLocks noGrp="1" noChangeArrowheads="1"/>
          </p:cNvSpPr>
          <p:nvPr>
            <p:ph type="body" idx="4294967295"/>
          </p:nvPr>
        </p:nvSpPr>
        <p:spPr/>
        <p:txBody>
          <a:bodyPr>
            <a:normAutofit fontScale="92500" lnSpcReduction="10000"/>
          </a:bodyPr>
          <a:lstStyle/>
          <a:p>
            <a:pPr eaLnBrk="1" hangingPunct="1">
              <a:lnSpc>
                <a:spcPct val="90000"/>
              </a:lnSpc>
            </a:pPr>
            <a:r>
              <a:rPr lang="en-US" noProof="0" dirty="0">
                <a:latin typeface="Calibri" panose="020F0502020204030204" pitchFamily="34" charset="0"/>
              </a:rPr>
              <a:t>The mapping between the representation and underlying referent can be:</a:t>
            </a:r>
            <a:endParaRPr lang="en-US" sz="14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Similar (for example, a picture of a file to represent the object file)</a:t>
            </a:r>
            <a:endParaRPr lang="en-US" sz="1000" noProof="0" dirty="0">
              <a:solidFill>
                <a:schemeClr val="tx1"/>
              </a:solidFill>
              <a:latin typeface="Calibri" panose="020F0502020204030204" pitchFamily="34" charset="0"/>
              <a:ea typeface="ＭＳ Ｐゴシック" charset="0"/>
            </a:endParaRPr>
          </a:p>
          <a:p>
            <a:pPr lvl="1" eaLnBrk="1" hangingPunct="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Analogical (for instance, a picture of a pair of scissors to represent </a:t>
            </a:r>
            <a:r>
              <a:rPr lang="en-US" altLang="ja-JP" sz="2400" noProof="0" dirty="0">
                <a:solidFill>
                  <a:schemeClr val="tx1"/>
                </a:solidFill>
                <a:latin typeface="Calibri" panose="020F0502020204030204" pitchFamily="34" charset="0"/>
                <a:ea typeface="ＭＳ Ｐゴシック" charset="0"/>
              </a:rPr>
              <a:t>‘</a:t>
            </a:r>
            <a:r>
              <a:rPr lang="en-US" sz="2400" noProof="0" dirty="0">
                <a:solidFill>
                  <a:schemeClr val="tx1"/>
                </a:solidFill>
                <a:latin typeface="Calibri" panose="020F0502020204030204" pitchFamily="34" charset="0"/>
                <a:ea typeface="ＭＳ Ｐゴシック" charset="0"/>
              </a:rPr>
              <a:t>cut’)</a:t>
            </a:r>
            <a:endParaRPr lang="en-US" sz="900" noProof="0" dirty="0">
              <a:solidFill>
                <a:schemeClr val="tx1"/>
              </a:solidFill>
              <a:latin typeface="Calibri" panose="020F0502020204030204" pitchFamily="34" charset="0"/>
              <a:ea typeface="ＭＳ Ｐゴシック" charset="0"/>
            </a:endParaRPr>
          </a:p>
          <a:p>
            <a:pPr lvl="1" eaLnBrk="1" hangingPunct="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Arbitrary (such as the use of an X to represent </a:t>
            </a:r>
            <a:r>
              <a:rPr lang="en-US" altLang="ja-JP" sz="2400" noProof="0" dirty="0">
                <a:solidFill>
                  <a:schemeClr val="tx1"/>
                </a:solidFill>
                <a:latin typeface="Calibri" panose="020F0502020204030204" pitchFamily="34" charset="0"/>
                <a:ea typeface="ＭＳ Ｐゴシック" charset="0"/>
              </a:rPr>
              <a:t>‘</a:t>
            </a:r>
            <a:r>
              <a:rPr lang="en-US" sz="2400" noProof="0" dirty="0">
                <a:solidFill>
                  <a:schemeClr val="tx1"/>
                </a:solidFill>
                <a:latin typeface="Calibri" panose="020F0502020204030204" pitchFamily="34" charset="0"/>
                <a:ea typeface="ＭＳ Ｐゴシック" charset="0"/>
              </a:rPr>
              <a:t>delete’)</a:t>
            </a:r>
            <a:endParaRPr lang="en-US" sz="900" noProof="0" dirty="0">
              <a:solidFill>
                <a:schemeClr val="tx1"/>
              </a:solidFill>
              <a:latin typeface="Calibri" panose="020F0502020204030204" pitchFamily="34" charset="0"/>
              <a:ea typeface="ＭＳ Ｐゴシック" charset="0"/>
            </a:endParaRPr>
          </a:p>
          <a:p>
            <a:pPr eaLnBrk="1" hangingPunct="1">
              <a:lnSpc>
                <a:spcPct val="90000"/>
              </a:lnSpc>
              <a:spcBef>
                <a:spcPts val="1200"/>
              </a:spcBef>
            </a:pPr>
            <a:r>
              <a:rPr lang="en-US" noProof="0" dirty="0">
                <a:latin typeface="Calibri" panose="020F0502020204030204" pitchFamily="34" charset="0"/>
              </a:rPr>
              <a:t>The most effective icons are similar ones</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Many operations are actions making it more difficult to represent them </a:t>
            </a:r>
            <a:endParaRPr lang="en-US" sz="1400" noProof="0" dirty="0">
              <a:latin typeface="Calibri" panose="020F0502020204030204" pitchFamily="34" charset="0"/>
            </a:endParaRPr>
          </a:p>
          <a:p>
            <a:pPr lvl="1" eaLnBrk="1" hangingPunct="1">
              <a:lnSpc>
                <a:spcPct val="90000"/>
              </a:lnSpc>
              <a:spcBef>
                <a:spcPts val="6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Use a combination of objects and symbols that capture the salient part of an action</a:t>
            </a:r>
            <a:endParaRPr lang="en-US" noProof="0" dirty="0">
              <a:solidFill>
                <a:schemeClr val="tx1"/>
              </a:solidFill>
              <a:latin typeface="Calibri" panose="020F0502020204030204" pitchFamily="34" charset="0"/>
              <a:ea typeface="ＭＳ Ｐゴシック" charset="0"/>
            </a:endParaRPr>
          </a:p>
        </p:txBody>
      </p:sp>
      <p:sp>
        <p:nvSpPr>
          <p:cNvPr id="4" name="Footer Placeholder 3">
            <a:extLst>
              <a:ext uri="{FF2B5EF4-FFF2-40B4-BE49-F238E27FC236}">
                <a16:creationId xmlns:a16="http://schemas.microsoft.com/office/drawing/2014/main" id="{EBB0E5D2-B816-B841-B36C-FC12D322CBFF}"/>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C82EF72E-37B4-9D48-9F3D-7E2EC6E41880}"/>
              </a:ext>
            </a:extLst>
          </p:cNvPr>
          <p:cNvSpPr>
            <a:spLocks noGrp="1"/>
          </p:cNvSpPr>
          <p:nvPr>
            <p:ph type="sldNum" sz="quarter" idx="12"/>
          </p:nvPr>
        </p:nvSpPr>
        <p:spPr/>
        <p:txBody>
          <a:bodyPr/>
          <a:lstStyle/>
          <a:p>
            <a:fld id="{A7EA2D8D-44E5-43C4-BBA1-AE3E32EF0894}" type="slidenum">
              <a:rPr lang="en-GB" smtClean="0"/>
              <a:t>20</a:t>
            </a:fld>
            <a:endParaRPr lang="en-GB" dirty="0"/>
          </a:p>
        </p:txBody>
      </p:sp>
    </p:spTree>
    <p:extLst>
      <p:ext uri="{BB962C8B-B14F-4D97-AF65-F5344CB8AC3E}">
        <p14:creationId xmlns:p14="http://schemas.microsoft.com/office/powerpoint/2010/main" val="3413184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5" name="Rectangle 2"/>
          <p:cNvSpPr>
            <a:spLocks noGrp="1" noChangeArrowheads="1"/>
          </p:cNvSpPr>
          <p:nvPr>
            <p:ph type="title" idx="4294967295"/>
          </p:nvPr>
        </p:nvSpPr>
        <p:spPr/>
        <p:txBody>
          <a:bodyPr/>
          <a:lstStyle/>
          <a:p>
            <a:pPr eaLnBrk="1" hangingPunct="1"/>
            <a:r>
              <a:rPr lang="en-US" noProof="0" dirty="0">
                <a:latin typeface="Verdana" charset="0"/>
              </a:rPr>
              <a:t>2 types of icon styles</a:t>
            </a:r>
          </a:p>
        </p:txBody>
      </p:sp>
      <p:pic>
        <p:nvPicPr>
          <p:cNvPr id="4" name="Picture 3" descr="Photo depicts two styles of Apple icons used to represent different kinds of functions."/>
          <p:cNvPicPr>
            <a:picLocks noChangeAspect="1"/>
          </p:cNvPicPr>
          <p:nvPr/>
        </p:nvPicPr>
        <p:blipFill>
          <a:blip r:embed="rId3"/>
          <a:stretch>
            <a:fillRect/>
          </a:stretch>
        </p:blipFill>
        <p:spPr>
          <a:xfrm>
            <a:off x="1259632" y="2204864"/>
            <a:ext cx="6554378" cy="3002887"/>
          </a:xfrm>
          <a:prstGeom prst="rect">
            <a:avLst/>
          </a:prstGeom>
        </p:spPr>
      </p:pic>
      <p:sp>
        <p:nvSpPr>
          <p:cNvPr id="5" name="Footer Placeholder 4">
            <a:extLst>
              <a:ext uri="{FF2B5EF4-FFF2-40B4-BE49-F238E27FC236}">
                <a16:creationId xmlns:a16="http://schemas.microsoft.com/office/drawing/2014/main" id="{84AE2978-4789-ED49-9650-8E628102F033}"/>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152EFC61-DAFF-4F42-9948-FE3662CBE128}"/>
              </a:ext>
            </a:extLst>
          </p:cNvPr>
          <p:cNvSpPr>
            <a:spLocks noGrp="1"/>
          </p:cNvSpPr>
          <p:nvPr>
            <p:ph type="sldNum" sz="quarter" idx="12"/>
          </p:nvPr>
        </p:nvSpPr>
        <p:spPr/>
        <p:txBody>
          <a:bodyPr/>
          <a:lstStyle/>
          <a:p>
            <a:fld id="{A7EA2D8D-44E5-43C4-BBA1-AE3E32EF0894}" type="slidenum">
              <a:rPr lang="en-GB" smtClean="0"/>
              <a:t>21</a:t>
            </a:fld>
            <a:endParaRPr lang="en-GB" dirty="0"/>
          </a:p>
        </p:txBody>
      </p:sp>
    </p:spTree>
    <p:extLst>
      <p:ext uri="{BB962C8B-B14F-4D97-AF65-F5344CB8AC3E}">
        <p14:creationId xmlns:p14="http://schemas.microsoft.com/office/powerpoint/2010/main" val="225767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3" name="Rectangle 2"/>
          <p:cNvSpPr>
            <a:spLocks noGrp="1" noChangeArrowheads="1"/>
          </p:cNvSpPr>
          <p:nvPr>
            <p:ph type="title" idx="4294967295"/>
          </p:nvPr>
        </p:nvSpPr>
        <p:spPr>
          <a:xfrm>
            <a:off x="457200" y="620688"/>
            <a:ext cx="8229600" cy="1143000"/>
          </a:xfrm>
        </p:spPr>
        <p:txBody>
          <a:bodyPr>
            <a:normAutofit fontScale="90000"/>
          </a:bodyPr>
          <a:lstStyle/>
          <a:p>
            <a:pPr eaLnBrk="1" hangingPunct="1"/>
            <a:r>
              <a:rPr lang="en-US" noProof="0" dirty="0">
                <a:latin typeface="Verdana" charset="0"/>
              </a:rPr>
              <a:t>Flat 2D icons for a smartphone and a smartwatch</a:t>
            </a:r>
          </a:p>
        </p:txBody>
      </p:sp>
      <p:pic>
        <p:nvPicPr>
          <p:cNvPr id="4" name="Picture 3" descr="Screenshot of 2D icons designed for a (a) smartphone and (b) a smartwatch."/>
          <p:cNvPicPr>
            <a:picLocks noChangeAspect="1"/>
          </p:cNvPicPr>
          <p:nvPr/>
        </p:nvPicPr>
        <p:blipFill>
          <a:blip r:embed="rId3"/>
          <a:stretch>
            <a:fillRect/>
          </a:stretch>
        </p:blipFill>
        <p:spPr>
          <a:xfrm>
            <a:off x="1979712" y="2564904"/>
            <a:ext cx="5328592" cy="2783593"/>
          </a:xfrm>
          <a:prstGeom prst="rect">
            <a:avLst/>
          </a:prstGeom>
        </p:spPr>
      </p:pic>
      <p:sp>
        <p:nvSpPr>
          <p:cNvPr id="5" name="Footer Placeholder 4">
            <a:extLst>
              <a:ext uri="{FF2B5EF4-FFF2-40B4-BE49-F238E27FC236}">
                <a16:creationId xmlns:a16="http://schemas.microsoft.com/office/drawing/2014/main" id="{D65C503F-F238-E34C-A16B-1FBFACA1D8BB}"/>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C423CE46-776D-4446-991F-112E1D9F64FA}"/>
              </a:ext>
            </a:extLst>
          </p:cNvPr>
          <p:cNvSpPr>
            <a:spLocks noGrp="1"/>
          </p:cNvSpPr>
          <p:nvPr>
            <p:ph type="sldNum" sz="quarter" idx="12"/>
          </p:nvPr>
        </p:nvSpPr>
        <p:spPr/>
        <p:txBody>
          <a:bodyPr/>
          <a:lstStyle/>
          <a:p>
            <a:fld id="{A7EA2D8D-44E5-43C4-BBA1-AE3E32EF0894}" type="slidenum">
              <a:rPr lang="en-GB" smtClean="0"/>
              <a:t>22</a:t>
            </a:fld>
            <a:endParaRPr lang="en-GB" dirty="0"/>
          </a:p>
        </p:txBody>
      </p:sp>
    </p:spTree>
    <p:extLst>
      <p:ext uri="{BB962C8B-B14F-4D97-AF65-F5344CB8AC3E}">
        <p14:creationId xmlns:p14="http://schemas.microsoft.com/office/powerpoint/2010/main" val="772554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40" name="Rectangle 2"/>
          <p:cNvSpPr>
            <a:spLocks noGrp="1" noChangeArrowheads="1"/>
          </p:cNvSpPr>
          <p:nvPr>
            <p:ph type="title" idx="4294967295"/>
          </p:nvPr>
        </p:nvSpPr>
        <p:spPr/>
        <p:txBody>
          <a:bodyPr/>
          <a:lstStyle/>
          <a:p>
            <a:pPr eaLnBrk="1" hangingPunct="1"/>
            <a:r>
              <a:rPr lang="en-US" noProof="0" dirty="0">
                <a:latin typeface="+mn-lt"/>
              </a:rPr>
              <a:t>Activity</a:t>
            </a:r>
          </a:p>
        </p:txBody>
      </p:sp>
      <p:sp>
        <p:nvSpPr>
          <p:cNvPr id="65541" name="Rectangle 3"/>
          <p:cNvSpPr>
            <a:spLocks noGrp="1" noChangeArrowheads="1"/>
          </p:cNvSpPr>
          <p:nvPr>
            <p:ph type="body" idx="4294967295"/>
          </p:nvPr>
        </p:nvSpPr>
        <p:spPr/>
        <p:txBody>
          <a:bodyPr/>
          <a:lstStyle/>
          <a:p>
            <a:r>
              <a:rPr lang="en-US" noProof="0" dirty="0">
                <a:latin typeface="Calibri" panose="020F0502020204030204" pitchFamily="34" charset="0"/>
              </a:rPr>
              <a:t>Sketch simple icons to represent the following operations to appear on a digital camera screen:</a:t>
            </a:r>
          </a:p>
          <a:p>
            <a:pPr lvl="1">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Turn image 90-degrees sideways</a:t>
            </a:r>
            <a:endParaRPr lang="en-US" sz="900" noProof="0" dirty="0">
              <a:solidFill>
                <a:schemeClr val="tx1"/>
              </a:solidFill>
              <a:latin typeface="Calibri" panose="020F0502020204030204" pitchFamily="34" charset="0"/>
              <a:ea typeface="ＭＳ Ｐゴシック" charset="0"/>
            </a:endParaRPr>
          </a:p>
          <a:p>
            <a:pPr lvl="1">
              <a:buFont typeface="Wingdings" pitchFamily="2" charset="2"/>
              <a:buChar char="§"/>
            </a:pPr>
            <a:r>
              <a:rPr lang="en-US" sz="2400" noProof="0" dirty="0">
                <a:solidFill>
                  <a:schemeClr val="tx1"/>
                </a:solidFill>
                <a:latin typeface="Calibri" panose="020F0502020204030204" pitchFamily="34" charset="0"/>
                <a:ea typeface="ＭＳ Ｐゴシック" charset="0"/>
              </a:rPr>
              <a:t>Auto-enhance the image</a:t>
            </a:r>
            <a:endParaRPr lang="en-US" sz="900" noProof="0" dirty="0">
              <a:solidFill>
                <a:schemeClr val="tx1"/>
              </a:solidFill>
              <a:latin typeface="Calibri" panose="020F0502020204030204" pitchFamily="34" charset="0"/>
              <a:ea typeface="ＭＳ Ｐゴシック" charset="0"/>
            </a:endParaRPr>
          </a:p>
          <a:p>
            <a:pPr lvl="1">
              <a:buFont typeface="Wingdings" pitchFamily="2" charset="2"/>
              <a:buChar char="§"/>
            </a:pPr>
            <a:r>
              <a:rPr lang="en-US" sz="2400" noProof="0" dirty="0">
                <a:solidFill>
                  <a:schemeClr val="tx1"/>
                </a:solidFill>
                <a:latin typeface="Calibri" panose="020F0502020204030204" pitchFamily="34" charset="0"/>
                <a:ea typeface="ＭＳ Ｐゴシック" charset="0"/>
              </a:rPr>
              <a:t>Crop the image</a:t>
            </a:r>
          </a:p>
          <a:p>
            <a:pPr lvl="1">
              <a:buFont typeface="Wingdings" pitchFamily="2" charset="2"/>
              <a:buChar char="§"/>
            </a:pPr>
            <a:r>
              <a:rPr lang="en-US" sz="2400" noProof="0" dirty="0">
                <a:solidFill>
                  <a:schemeClr val="tx1"/>
                </a:solidFill>
                <a:latin typeface="Calibri" panose="020F0502020204030204" pitchFamily="34" charset="0"/>
                <a:ea typeface="ＭＳ Ｐゴシック" charset="0"/>
              </a:rPr>
              <a:t>More options</a:t>
            </a:r>
          </a:p>
          <a:p>
            <a:pPr>
              <a:spcBef>
                <a:spcPts val="1200"/>
              </a:spcBef>
            </a:pPr>
            <a:r>
              <a:rPr lang="en-US" noProof="0" dirty="0">
                <a:latin typeface="Calibri" panose="020F0502020204030204" pitchFamily="34" charset="0"/>
              </a:rPr>
              <a:t>Show them to someone else and see if they can understand what each represents </a:t>
            </a:r>
            <a:endParaRPr lang="en-US" noProof="0" dirty="0">
              <a:latin typeface="Calibri" panose="020F0502020204030204" pitchFamily="34" charset="0"/>
              <a:ea typeface="ＭＳ Ｐゴシック" charset="0"/>
            </a:endParaRPr>
          </a:p>
          <a:p>
            <a:pPr eaLnBrk="1" hangingPunct="1"/>
            <a:endParaRPr lang="en-US" noProof="0" dirty="0">
              <a:latin typeface="Calibri" panose="020F0502020204030204" pitchFamily="34" charset="0"/>
            </a:endParaRPr>
          </a:p>
        </p:txBody>
      </p:sp>
      <p:sp>
        <p:nvSpPr>
          <p:cNvPr id="4" name="Footer Placeholder 3">
            <a:extLst>
              <a:ext uri="{FF2B5EF4-FFF2-40B4-BE49-F238E27FC236}">
                <a16:creationId xmlns:a16="http://schemas.microsoft.com/office/drawing/2014/main" id="{CF9FB818-C946-E148-9004-1D3107FA1CD6}"/>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DF67605F-A7D4-3747-953F-C850391DD7C6}"/>
              </a:ext>
            </a:extLst>
          </p:cNvPr>
          <p:cNvSpPr>
            <a:spLocks noGrp="1"/>
          </p:cNvSpPr>
          <p:nvPr>
            <p:ph type="sldNum" sz="quarter" idx="12"/>
          </p:nvPr>
        </p:nvSpPr>
        <p:spPr/>
        <p:txBody>
          <a:bodyPr/>
          <a:lstStyle/>
          <a:p>
            <a:fld id="{A7EA2D8D-44E5-43C4-BBA1-AE3E32EF0894}" type="slidenum">
              <a:rPr lang="en-GB" smtClean="0"/>
              <a:t>23</a:t>
            </a:fld>
            <a:endParaRPr lang="en-GB" dirty="0"/>
          </a:p>
        </p:txBody>
      </p:sp>
    </p:spTree>
    <p:extLst>
      <p:ext uri="{BB962C8B-B14F-4D97-AF65-F5344CB8AC3E}">
        <p14:creationId xmlns:p14="http://schemas.microsoft.com/office/powerpoint/2010/main" val="4078805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515076" y="478943"/>
            <a:ext cx="6113848" cy="1143000"/>
          </a:xfrm>
        </p:spPr>
        <p:txBody>
          <a:bodyPr>
            <a:normAutofit fontScale="90000"/>
          </a:bodyPr>
          <a:lstStyle/>
          <a:p>
            <a:r>
              <a:rPr lang="en-US" noProof="0" dirty="0">
                <a:latin typeface="+mn-lt"/>
              </a:rPr>
              <a:t>Basic edit icons that appear on the iPhone app</a:t>
            </a:r>
          </a:p>
        </p:txBody>
      </p:sp>
      <p:pic>
        <p:nvPicPr>
          <p:cNvPr id="7" name="Content Placeholder 6" descr="Photo depicts the basic Edit Photo icons that appear at the top and bottom of an iPhone display."/>
          <p:cNvPicPr>
            <a:picLocks noGrp="1" noChangeAspect="1"/>
          </p:cNvPicPr>
          <p:nvPr>
            <p:ph idx="1"/>
          </p:nvPr>
        </p:nvPicPr>
        <p:blipFill>
          <a:blip r:embed="rId3"/>
          <a:stretch>
            <a:fillRect/>
          </a:stretch>
        </p:blipFill>
        <p:spPr>
          <a:xfrm>
            <a:off x="3524064" y="2119448"/>
            <a:ext cx="2095872" cy="3739397"/>
          </a:xfrm>
          <a:prstGeom prst="rect">
            <a:avLst/>
          </a:prstGeom>
        </p:spPr>
      </p:pic>
      <p:sp>
        <p:nvSpPr>
          <p:cNvPr id="5" name="Footer Placeholder 4">
            <a:extLst>
              <a:ext uri="{FF2B5EF4-FFF2-40B4-BE49-F238E27FC236}">
                <a16:creationId xmlns:a16="http://schemas.microsoft.com/office/drawing/2014/main" id="{DA62FC92-7232-CC40-A8ED-CB8D4D00FC12}"/>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68EF4577-1142-A340-9B6D-FE33323A75FF}"/>
              </a:ext>
            </a:extLst>
          </p:cNvPr>
          <p:cNvSpPr>
            <a:spLocks noGrp="1"/>
          </p:cNvSpPr>
          <p:nvPr>
            <p:ph type="sldNum" sz="quarter" idx="12"/>
          </p:nvPr>
        </p:nvSpPr>
        <p:spPr/>
        <p:txBody>
          <a:bodyPr/>
          <a:lstStyle/>
          <a:p>
            <a:fld id="{A7EA2D8D-44E5-43C4-BBA1-AE3E32EF0894}" type="slidenum">
              <a:rPr lang="en-GB" smtClean="0"/>
              <a:t>24</a:t>
            </a:fld>
            <a:endParaRPr lang="en-GB" dirty="0"/>
          </a:p>
        </p:txBody>
      </p:sp>
    </p:spTree>
    <p:extLst>
      <p:ext uri="{BB962C8B-B14F-4D97-AF65-F5344CB8AC3E}">
        <p14:creationId xmlns:p14="http://schemas.microsoft.com/office/powerpoint/2010/main" val="20955250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6"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69637" name="Rectangle 3"/>
          <p:cNvSpPr>
            <a:spLocks noGrp="1" noChangeArrowheads="1"/>
          </p:cNvSpPr>
          <p:nvPr>
            <p:ph type="body" idx="4294967295"/>
          </p:nvPr>
        </p:nvSpPr>
        <p:spPr/>
        <p:txBody>
          <a:bodyPr>
            <a:normAutofit lnSpcReduction="10000"/>
          </a:bodyPr>
          <a:lstStyle/>
          <a:p>
            <a:pPr eaLnBrk="1" hangingPunct="1"/>
            <a:r>
              <a:rPr lang="en-US" noProof="0" dirty="0">
                <a:latin typeface="Calibri" panose="020F0502020204030204" pitchFamily="34" charset="0"/>
              </a:rPr>
              <a:t>There is a wealth of resources for creating icons</a:t>
            </a:r>
          </a:p>
          <a:p>
            <a:pPr lvl="1" eaLnBrk="1" hangingPunct="1">
              <a:spcBef>
                <a:spcPts val="1200"/>
              </a:spcBef>
              <a:buFont typeface="Wingdings" pitchFamily="2" charset="2"/>
              <a:buChar char="§"/>
            </a:pPr>
            <a:r>
              <a:rPr lang="en-US" noProof="0" dirty="0">
                <a:solidFill>
                  <a:schemeClr val="tx1"/>
                </a:solidFill>
                <a:latin typeface="Calibri" panose="020F0502020204030204" pitchFamily="34" charset="0"/>
                <a:ea typeface="ＭＳ Ｐゴシック" charset="0"/>
              </a:rPr>
              <a:t>Guidelines, style guides, icon builders, libraries, online tutorials</a:t>
            </a:r>
          </a:p>
          <a:p>
            <a:pPr eaLnBrk="1" hangingPunct="1">
              <a:spcBef>
                <a:spcPts val="1200"/>
              </a:spcBef>
            </a:pPr>
            <a:r>
              <a:rPr lang="en-US" noProof="0" dirty="0">
                <a:latin typeface="Calibri" panose="020F0502020204030204" pitchFamily="34" charset="0"/>
              </a:rPr>
              <a:t>Text labels can be used alongside icons to help identification for small icon sets </a:t>
            </a:r>
            <a:endParaRPr lang="en-US" sz="1400" noProof="0" dirty="0">
              <a:latin typeface="Calibri" panose="020F0502020204030204" pitchFamily="34" charset="0"/>
            </a:endParaRPr>
          </a:p>
          <a:p>
            <a:pPr eaLnBrk="1" hangingPunct="1">
              <a:spcBef>
                <a:spcPts val="1200"/>
              </a:spcBef>
            </a:pPr>
            <a:r>
              <a:rPr lang="en-US" noProof="0" dirty="0">
                <a:latin typeface="Calibri" panose="020F0502020204030204" pitchFamily="34" charset="0"/>
              </a:rPr>
              <a:t>For large icon sets (for instance, photo editing or word processing) can use the hover function</a:t>
            </a:r>
          </a:p>
        </p:txBody>
      </p:sp>
      <p:sp>
        <p:nvSpPr>
          <p:cNvPr id="4" name="Footer Placeholder 3">
            <a:extLst>
              <a:ext uri="{FF2B5EF4-FFF2-40B4-BE49-F238E27FC236}">
                <a16:creationId xmlns:a16="http://schemas.microsoft.com/office/drawing/2014/main" id="{A7CE0E91-2C26-4B40-B733-224485D28B9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1659CA22-213A-1E45-BBA1-D3F4F2CEC218}"/>
              </a:ext>
            </a:extLst>
          </p:cNvPr>
          <p:cNvSpPr>
            <a:spLocks noGrp="1"/>
          </p:cNvSpPr>
          <p:nvPr>
            <p:ph type="sldNum" sz="quarter" idx="12"/>
          </p:nvPr>
        </p:nvSpPr>
        <p:spPr/>
        <p:txBody>
          <a:bodyPr/>
          <a:lstStyle/>
          <a:p>
            <a:fld id="{A7EA2D8D-44E5-43C4-BBA1-AE3E32EF0894}" type="slidenum">
              <a:rPr lang="en-GB" smtClean="0"/>
              <a:t>25</a:t>
            </a:fld>
            <a:endParaRPr lang="en-GB" dirty="0"/>
          </a:p>
        </p:txBody>
      </p:sp>
    </p:spTree>
    <p:extLst>
      <p:ext uri="{BB962C8B-B14F-4D97-AF65-F5344CB8AC3E}">
        <p14:creationId xmlns:p14="http://schemas.microsoft.com/office/powerpoint/2010/main" val="2065555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2"/>
          <p:cNvSpPr>
            <a:spLocks noGrp="1" noChangeArrowheads="1"/>
          </p:cNvSpPr>
          <p:nvPr>
            <p:ph type="title" idx="4294967295"/>
          </p:nvPr>
        </p:nvSpPr>
        <p:spPr/>
        <p:txBody>
          <a:bodyPr/>
          <a:lstStyle/>
          <a:p>
            <a:pPr eaLnBrk="1" hangingPunct="1"/>
            <a:r>
              <a:rPr lang="en-US" noProof="0" dirty="0">
                <a:latin typeface="+mn-lt"/>
              </a:rPr>
              <a:t>Multimedia</a:t>
            </a:r>
          </a:p>
        </p:txBody>
      </p:sp>
      <p:sp>
        <p:nvSpPr>
          <p:cNvPr id="71685" name="Rectangle 3"/>
          <p:cNvSpPr>
            <a:spLocks noGrp="1" noChangeArrowheads="1"/>
          </p:cNvSpPr>
          <p:nvPr>
            <p:ph type="body" idx="4294967295"/>
          </p:nvPr>
        </p:nvSpPr>
        <p:spPr/>
        <p:txBody>
          <a:bodyPr/>
          <a:lstStyle/>
          <a:p>
            <a:pPr eaLnBrk="1" hangingPunct="1">
              <a:lnSpc>
                <a:spcPct val="90000"/>
              </a:lnSpc>
            </a:pPr>
            <a:r>
              <a:rPr lang="en-US" sz="2800" noProof="0" dirty="0">
                <a:latin typeface="Calibri" panose="020F0502020204030204" pitchFamily="34" charset="0"/>
              </a:rPr>
              <a:t>Combines different media within a single interface with various forms of interactivity</a:t>
            </a: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Graphics, text, video, sound, and animation</a:t>
            </a:r>
          </a:p>
          <a:p>
            <a:pPr eaLnBrk="1" hangingPunct="1">
              <a:lnSpc>
                <a:spcPct val="90000"/>
              </a:lnSpc>
            </a:pPr>
            <a:r>
              <a:rPr lang="en-US" sz="2800" noProof="0" dirty="0">
                <a:latin typeface="Calibri" panose="020F0502020204030204" pitchFamily="34" charset="0"/>
              </a:rPr>
              <a:t>Users click on links in an image or text</a:t>
            </a:r>
          </a:p>
          <a:p>
            <a:pPr lvl="1">
              <a:lnSpc>
                <a:spcPct val="90000"/>
              </a:lnSpc>
              <a:spcBef>
                <a:spcPts val="1200"/>
              </a:spcBef>
              <a:buFont typeface="Wingdings" pitchFamily="2" charset="2"/>
              <a:buChar char="§"/>
            </a:pPr>
            <a:r>
              <a:rPr lang="en-US" sz="2400" dirty="0">
                <a:solidFill>
                  <a:schemeClr val="tx1"/>
                </a:solidFill>
                <a:latin typeface="Calibri" panose="020F0502020204030204" pitchFamily="34" charset="0"/>
                <a:ea typeface="ＭＳ Ｐゴシック" charset="0"/>
              </a:rPr>
              <a:t>Another part of the program</a:t>
            </a:r>
          </a:p>
          <a:p>
            <a:pPr lvl="1">
              <a:lnSpc>
                <a:spcPct val="90000"/>
              </a:lnSpc>
              <a:spcBef>
                <a:spcPts val="1200"/>
              </a:spcBef>
              <a:buFont typeface="Wingdings" pitchFamily="2" charset="2"/>
              <a:buChar char="§"/>
            </a:pPr>
            <a:r>
              <a:rPr lang="en-US" sz="2400" dirty="0">
                <a:solidFill>
                  <a:schemeClr val="tx1"/>
                </a:solidFill>
                <a:latin typeface="Calibri" panose="020F0502020204030204" pitchFamily="34" charset="0"/>
                <a:ea typeface="ＭＳ Ｐゴシック" charset="0"/>
              </a:rPr>
              <a:t>An animation or a video clip is played</a:t>
            </a:r>
          </a:p>
          <a:p>
            <a:pPr lvl="1">
              <a:lnSpc>
                <a:spcPct val="90000"/>
              </a:lnSpc>
              <a:spcBef>
                <a:spcPts val="1200"/>
              </a:spcBef>
              <a:buFont typeface="Wingdings" pitchFamily="2" charset="2"/>
              <a:buChar char="§"/>
            </a:pPr>
            <a:r>
              <a:rPr lang="en-US" sz="2400" dirty="0">
                <a:solidFill>
                  <a:schemeClr val="tx1"/>
                </a:solidFill>
                <a:latin typeface="Calibri" panose="020F0502020204030204" pitchFamily="34" charset="0"/>
                <a:ea typeface="ＭＳ Ｐゴシック" charset="0"/>
              </a:rPr>
              <a:t>Users can return to where they were or move on to another place</a:t>
            </a:r>
          </a:p>
          <a:p>
            <a:pPr eaLnBrk="1" hangingPunct="1">
              <a:lnSpc>
                <a:spcPct val="90000"/>
              </a:lnSpc>
              <a:spcBef>
                <a:spcPts val="1200"/>
              </a:spcBef>
            </a:pPr>
            <a:r>
              <a:rPr lang="en-US" sz="2800" noProof="0" dirty="0">
                <a:latin typeface="Calibri" panose="020F0502020204030204" pitchFamily="34" charset="0"/>
              </a:rPr>
              <a:t>Can provide better ways of presenting information than a single media can</a:t>
            </a:r>
          </a:p>
        </p:txBody>
      </p:sp>
      <p:sp>
        <p:nvSpPr>
          <p:cNvPr id="4" name="Footer Placeholder 3">
            <a:extLst>
              <a:ext uri="{FF2B5EF4-FFF2-40B4-BE49-F238E27FC236}">
                <a16:creationId xmlns:a16="http://schemas.microsoft.com/office/drawing/2014/main" id="{F48DBCE8-D007-5546-A6D6-91BCCFBAD0C2}"/>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C2CAB0E-930E-E642-96C9-B81EEB227857}"/>
              </a:ext>
            </a:extLst>
          </p:cNvPr>
          <p:cNvSpPr>
            <a:spLocks noGrp="1"/>
          </p:cNvSpPr>
          <p:nvPr>
            <p:ph type="sldNum" sz="quarter" idx="12"/>
          </p:nvPr>
        </p:nvSpPr>
        <p:spPr/>
        <p:txBody>
          <a:bodyPr/>
          <a:lstStyle/>
          <a:p>
            <a:fld id="{A7EA2D8D-44E5-43C4-BBA1-AE3E32EF0894}" type="slidenum">
              <a:rPr lang="en-GB" smtClean="0"/>
              <a:t>26</a:t>
            </a:fld>
            <a:endParaRPr lang="en-GB" dirty="0"/>
          </a:p>
        </p:txBody>
      </p:sp>
    </p:spTree>
    <p:extLst>
      <p:ext uri="{BB962C8B-B14F-4D97-AF65-F5344CB8AC3E}">
        <p14:creationId xmlns:p14="http://schemas.microsoft.com/office/powerpoint/2010/main" val="4093565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Rectangle 2"/>
          <p:cNvSpPr>
            <a:spLocks noGrp="1" noChangeArrowheads="1"/>
          </p:cNvSpPr>
          <p:nvPr>
            <p:ph type="title" idx="4294967295"/>
          </p:nvPr>
        </p:nvSpPr>
        <p:spPr/>
        <p:txBody>
          <a:bodyPr/>
          <a:lstStyle/>
          <a:p>
            <a:pPr eaLnBrk="1" hangingPunct="1"/>
            <a:r>
              <a:rPr lang="en-US" noProof="0" dirty="0">
                <a:latin typeface="+mn-lt"/>
              </a:rPr>
              <a:t>Pros and cons</a:t>
            </a:r>
          </a:p>
        </p:txBody>
      </p:sp>
      <p:sp>
        <p:nvSpPr>
          <p:cNvPr id="75781" name="Rectangle 3"/>
          <p:cNvSpPr>
            <a:spLocks noGrp="1" noChangeArrowheads="1"/>
          </p:cNvSpPr>
          <p:nvPr>
            <p:ph type="body" idx="4294967295"/>
          </p:nvPr>
        </p:nvSpPr>
        <p:spPr/>
        <p:txBody>
          <a:bodyPr>
            <a:normAutofit/>
          </a:bodyPr>
          <a:lstStyle/>
          <a:p>
            <a:pPr eaLnBrk="1" hangingPunct="1">
              <a:lnSpc>
                <a:spcPct val="90000"/>
              </a:lnSpc>
              <a:spcBef>
                <a:spcPts val="900"/>
              </a:spcBef>
            </a:pPr>
            <a:r>
              <a:rPr lang="en-US" sz="2800" noProof="0" dirty="0">
                <a:latin typeface="Calibri" panose="020F0502020204030204" pitchFamily="34" charset="0"/>
              </a:rPr>
              <a:t>Facilitates rapid access to multiple representations of information</a:t>
            </a:r>
            <a:endParaRPr lang="en-US" sz="1400" noProof="0" dirty="0">
              <a:latin typeface="Calibri" panose="020F0502020204030204" pitchFamily="34" charset="0"/>
            </a:endParaRPr>
          </a:p>
          <a:p>
            <a:pPr eaLnBrk="1" hangingPunct="1">
              <a:lnSpc>
                <a:spcPct val="90000"/>
              </a:lnSpc>
              <a:spcBef>
                <a:spcPts val="900"/>
              </a:spcBef>
            </a:pPr>
            <a:r>
              <a:rPr lang="en-US" sz="2800" noProof="0" dirty="0">
                <a:latin typeface="Calibri" panose="020F0502020204030204" pitchFamily="34" charset="0"/>
              </a:rPr>
              <a:t>Can provide better ways of presenting information than can any media alone</a:t>
            </a:r>
            <a:endParaRPr lang="en-US" sz="1400" noProof="0" dirty="0">
              <a:latin typeface="Calibri" panose="020F0502020204030204" pitchFamily="34" charset="0"/>
            </a:endParaRPr>
          </a:p>
          <a:p>
            <a:pPr eaLnBrk="1" hangingPunct="1">
              <a:lnSpc>
                <a:spcPct val="90000"/>
              </a:lnSpc>
              <a:spcBef>
                <a:spcPts val="900"/>
              </a:spcBef>
            </a:pPr>
            <a:r>
              <a:rPr lang="en-US" sz="2800" noProof="0" dirty="0">
                <a:latin typeface="Calibri" panose="020F0502020204030204" pitchFamily="34" charset="0"/>
              </a:rPr>
              <a:t>Can enable easier learning, better understanding, more engagement, and more pleasure</a:t>
            </a:r>
          </a:p>
          <a:p>
            <a:pPr eaLnBrk="1" hangingPunct="1">
              <a:lnSpc>
                <a:spcPct val="90000"/>
              </a:lnSpc>
              <a:spcBef>
                <a:spcPts val="900"/>
              </a:spcBef>
            </a:pPr>
            <a:r>
              <a:rPr lang="en-US" sz="2800" noProof="0" dirty="0">
                <a:latin typeface="Calibri" panose="020F0502020204030204" pitchFamily="34" charset="0"/>
              </a:rPr>
              <a:t>Can encourage users to explore different parts of a game or story</a:t>
            </a:r>
            <a:endParaRPr lang="en-US" sz="1400" noProof="0" dirty="0">
              <a:latin typeface="Calibri" panose="020F0502020204030204" pitchFamily="34" charset="0"/>
            </a:endParaRPr>
          </a:p>
          <a:p>
            <a:pPr eaLnBrk="1" hangingPunct="1">
              <a:lnSpc>
                <a:spcPct val="90000"/>
              </a:lnSpc>
              <a:spcBef>
                <a:spcPts val="900"/>
              </a:spcBef>
            </a:pPr>
            <a:r>
              <a:rPr lang="en-US" sz="2800" noProof="0" dirty="0">
                <a:latin typeface="Calibri" panose="020F0502020204030204" pitchFamily="34" charset="0"/>
              </a:rPr>
              <a:t>Tendency to play video clips and animations while skimming through accompanying text or diagrams</a:t>
            </a:r>
            <a:endParaRPr lang="en-US" noProof="0" dirty="0">
              <a:latin typeface="Calibri" panose="020F0502020204030204" pitchFamily="34" charset="0"/>
            </a:endParaRPr>
          </a:p>
        </p:txBody>
      </p:sp>
      <p:sp>
        <p:nvSpPr>
          <p:cNvPr id="4" name="Footer Placeholder 3">
            <a:extLst>
              <a:ext uri="{FF2B5EF4-FFF2-40B4-BE49-F238E27FC236}">
                <a16:creationId xmlns:a16="http://schemas.microsoft.com/office/drawing/2014/main" id="{FF6A8A80-C90E-3745-B36B-060AFA6193D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6D3B4D65-7C0B-594B-A9D4-CD83474DE94D}"/>
              </a:ext>
            </a:extLst>
          </p:cNvPr>
          <p:cNvSpPr>
            <a:spLocks noGrp="1"/>
          </p:cNvSpPr>
          <p:nvPr>
            <p:ph type="sldNum" sz="quarter" idx="12"/>
          </p:nvPr>
        </p:nvSpPr>
        <p:spPr/>
        <p:txBody>
          <a:bodyPr/>
          <a:lstStyle/>
          <a:p>
            <a:fld id="{A7EA2D8D-44E5-43C4-BBA1-AE3E32EF0894}" type="slidenum">
              <a:rPr lang="en-GB" smtClean="0"/>
              <a:t>27</a:t>
            </a:fld>
            <a:endParaRPr lang="en-GB" dirty="0"/>
          </a:p>
        </p:txBody>
      </p:sp>
    </p:spTree>
    <p:extLst>
      <p:ext uri="{BB962C8B-B14F-4D97-AF65-F5344CB8AC3E}">
        <p14:creationId xmlns:p14="http://schemas.microsoft.com/office/powerpoint/2010/main" val="4070713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54460" y="274637"/>
            <a:ext cx="6635080" cy="1143000"/>
          </a:xfrm>
        </p:spPr>
        <p:txBody>
          <a:bodyPr>
            <a:normAutofit fontScale="90000"/>
          </a:bodyPr>
          <a:lstStyle/>
          <a:p>
            <a:r>
              <a:rPr lang="en-US" noProof="0" dirty="0">
                <a:latin typeface="+mn-lt"/>
              </a:rPr>
              <a:t>Multimedia learning app designed for tablet</a:t>
            </a:r>
          </a:p>
        </p:txBody>
      </p:sp>
      <p:pic>
        <p:nvPicPr>
          <p:cNvPr id="6" name="Content Placeholder 5" descr="Photo depicts an example of a multimedia learning app designed for tablets."/>
          <p:cNvPicPr>
            <a:picLocks noGrp="1" noChangeAspect="1"/>
          </p:cNvPicPr>
          <p:nvPr>
            <p:ph idx="1"/>
          </p:nvPr>
        </p:nvPicPr>
        <p:blipFill>
          <a:blip r:embed="rId3"/>
          <a:stretch>
            <a:fillRect/>
          </a:stretch>
        </p:blipFill>
        <p:spPr>
          <a:xfrm>
            <a:off x="2051720" y="1489143"/>
            <a:ext cx="5289376" cy="4795701"/>
          </a:xfrm>
          <a:prstGeom prst="rect">
            <a:avLst/>
          </a:prstGeom>
        </p:spPr>
      </p:pic>
      <p:sp>
        <p:nvSpPr>
          <p:cNvPr id="5" name="Footer Placeholder 4">
            <a:extLst>
              <a:ext uri="{FF2B5EF4-FFF2-40B4-BE49-F238E27FC236}">
                <a16:creationId xmlns:a16="http://schemas.microsoft.com/office/drawing/2014/main" id="{67EC0E6B-58FB-F148-93A0-224137424540}"/>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6FD69826-B377-D640-8482-4BD4957ECF32}"/>
              </a:ext>
            </a:extLst>
          </p:cNvPr>
          <p:cNvSpPr>
            <a:spLocks noGrp="1"/>
          </p:cNvSpPr>
          <p:nvPr>
            <p:ph type="sldNum" sz="quarter" idx="12"/>
          </p:nvPr>
        </p:nvSpPr>
        <p:spPr/>
        <p:txBody>
          <a:bodyPr/>
          <a:lstStyle/>
          <a:p>
            <a:fld id="{A7EA2D8D-44E5-43C4-BBA1-AE3E32EF0894}" type="slidenum">
              <a:rPr lang="en-GB" smtClean="0"/>
              <a:t>28</a:t>
            </a:fld>
            <a:endParaRPr lang="en-GB" dirty="0"/>
          </a:p>
        </p:txBody>
      </p:sp>
    </p:spTree>
    <p:extLst>
      <p:ext uri="{BB962C8B-B14F-4D97-AF65-F5344CB8AC3E}">
        <p14:creationId xmlns:p14="http://schemas.microsoft.com/office/powerpoint/2010/main" val="412132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8"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77829" name="Rectangle 3"/>
          <p:cNvSpPr>
            <a:spLocks noGrp="1" noChangeArrowheads="1"/>
          </p:cNvSpPr>
          <p:nvPr>
            <p:ph type="body" idx="4294967295"/>
          </p:nvPr>
        </p:nvSpPr>
        <p:spPr/>
        <p:txBody>
          <a:bodyPr>
            <a:normAutofit/>
          </a:bodyPr>
          <a:lstStyle/>
          <a:p>
            <a:pPr eaLnBrk="1" hangingPunct="1">
              <a:lnSpc>
                <a:spcPct val="90000"/>
              </a:lnSpc>
            </a:pPr>
            <a:r>
              <a:rPr lang="en-US" sz="3600" noProof="0" dirty="0">
                <a:latin typeface="Calibri" panose="020F0502020204030204" pitchFamily="34" charset="0"/>
              </a:rPr>
              <a:t>How to design multimedia to help users explore, keep track of, and integrate the multiple representations </a:t>
            </a: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Provide hands-on interactivities and simulations that the user has to complete to solve a task</a:t>
            </a: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Provide quizzes, electronic notebooks, and games</a:t>
            </a:r>
          </a:p>
          <a:p>
            <a:pPr eaLnBrk="1" hangingPunct="1">
              <a:lnSpc>
                <a:spcPct val="90000"/>
              </a:lnSpc>
            </a:pPr>
            <a:r>
              <a:rPr lang="en-US" sz="3600" noProof="0" dirty="0">
                <a:latin typeface="Calibri" panose="020F0502020204030204" pitchFamily="34" charset="0"/>
              </a:rPr>
              <a:t>Multimedia good for supporting certain activities, such as browsing, but less optimal for reading at length </a:t>
            </a:r>
            <a:r>
              <a:rPr lang="en-US" sz="2800" noProof="0" dirty="0">
                <a:latin typeface="Calibri" panose="020F0502020204030204" pitchFamily="34" charset="0"/>
              </a:rPr>
              <a:t> </a:t>
            </a:r>
          </a:p>
        </p:txBody>
      </p:sp>
      <p:sp>
        <p:nvSpPr>
          <p:cNvPr id="4" name="Footer Placeholder 3">
            <a:extLst>
              <a:ext uri="{FF2B5EF4-FFF2-40B4-BE49-F238E27FC236}">
                <a16:creationId xmlns:a16="http://schemas.microsoft.com/office/drawing/2014/main" id="{510F7FF6-7DC2-8040-BF9E-74688509906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9757FC4B-69FE-FB4F-AD6B-6A0D0C2544D1}"/>
              </a:ext>
            </a:extLst>
          </p:cNvPr>
          <p:cNvSpPr>
            <a:spLocks noGrp="1"/>
          </p:cNvSpPr>
          <p:nvPr>
            <p:ph type="sldNum" sz="quarter" idx="12"/>
          </p:nvPr>
        </p:nvSpPr>
        <p:spPr/>
        <p:txBody>
          <a:bodyPr/>
          <a:lstStyle/>
          <a:p>
            <a:fld id="{A7EA2D8D-44E5-43C4-BBA1-AE3E32EF0894}" type="slidenum">
              <a:rPr lang="en-GB" smtClean="0"/>
              <a:t>29</a:t>
            </a:fld>
            <a:endParaRPr lang="en-GB" dirty="0"/>
          </a:p>
        </p:txBody>
      </p:sp>
    </p:spTree>
    <p:extLst>
      <p:ext uri="{BB962C8B-B14F-4D97-AF65-F5344CB8AC3E}">
        <p14:creationId xmlns:p14="http://schemas.microsoft.com/office/powerpoint/2010/main" val="1159449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noProof="0" dirty="0">
                <a:latin typeface="Calibri" panose="020F0502020204030204" pitchFamily="34" charset="0"/>
              </a:rPr>
              <a:t>20 interface types covered</a:t>
            </a:r>
          </a:p>
        </p:txBody>
      </p:sp>
      <p:graphicFrame>
        <p:nvGraphicFramePr>
          <p:cNvPr id="4" name="Table 3" descr="List of twenty user interface tpes"/>
          <p:cNvGraphicFramePr>
            <a:graphicFrameLocks noGrp="1"/>
          </p:cNvGraphicFramePr>
          <p:nvPr>
            <p:extLst>
              <p:ext uri="{D42A27DB-BD31-4B8C-83A1-F6EECF244321}">
                <p14:modId xmlns:p14="http://schemas.microsoft.com/office/powerpoint/2010/main" val="1022348334"/>
              </p:ext>
            </p:extLst>
          </p:nvPr>
        </p:nvGraphicFramePr>
        <p:xfrm>
          <a:off x="2267744" y="1306891"/>
          <a:ext cx="4945708" cy="5112579"/>
        </p:xfrm>
        <a:graphic>
          <a:graphicData uri="http://schemas.openxmlformats.org/drawingml/2006/table">
            <a:tbl>
              <a:tblPr firstRow="1" firstCol="1" bandRow="1">
                <a:tableStyleId>{5C22544A-7EE6-4342-B048-85BDC9FD1C3A}</a:tableStyleId>
              </a:tblPr>
              <a:tblGrid>
                <a:gridCol w="4945708">
                  <a:extLst>
                    <a:ext uri="{9D8B030D-6E8A-4147-A177-3AD203B41FA5}">
                      <a16:colId xmlns:a16="http://schemas.microsoft.com/office/drawing/2014/main" val="20000"/>
                    </a:ext>
                  </a:extLst>
                </a:gridCol>
              </a:tblGrid>
              <a:tr h="232390">
                <a:tc>
                  <a:txBody>
                    <a:bodyPr/>
                    <a:lstStyle/>
                    <a:p>
                      <a:pPr marL="0" marR="0" indent="0">
                        <a:spcBef>
                          <a:spcPts val="0"/>
                        </a:spcBef>
                        <a:spcAft>
                          <a:spcPts val="600"/>
                        </a:spcAft>
                      </a:pP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0"/>
                  </a:ext>
                </a:extLst>
              </a:tr>
              <a:tr h="232390">
                <a:tc>
                  <a:txBody>
                    <a:bodyPr/>
                    <a:lstStyle/>
                    <a:p>
                      <a:pPr marL="0" marR="0" indent="0">
                        <a:spcBef>
                          <a:spcPts val="0"/>
                        </a:spcBef>
                        <a:spcAft>
                          <a:spcPts val="600"/>
                        </a:spcAft>
                      </a:pPr>
                      <a:r>
                        <a:rPr lang="en-US" sz="1300" dirty="0">
                          <a:effectLst/>
                        </a:rPr>
                        <a:t>1. Command</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1"/>
                  </a:ext>
                </a:extLst>
              </a:tr>
              <a:tr h="232390">
                <a:tc>
                  <a:txBody>
                    <a:bodyPr/>
                    <a:lstStyle/>
                    <a:p>
                      <a:pPr marL="0" marR="0" indent="0">
                        <a:spcBef>
                          <a:spcPts val="0"/>
                        </a:spcBef>
                        <a:spcAft>
                          <a:spcPts val="600"/>
                        </a:spcAft>
                      </a:pPr>
                      <a:r>
                        <a:rPr lang="en-US" sz="1300" dirty="0">
                          <a:effectLst/>
                        </a:rPr>
                        <a:t>2. Graphical</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2"/>
                  </a:ext>
                </a:extLst>
              </a:tr>
              <a:tr h="232390">
                <a:tc>
                  <a:txBody>
                    <a:bodyPr/>
                    <a:lstStyle/>
                    <a:p>
                      <a:pPr marL="0" marR="0" indent="0">
                        <a:spcBef>
                          <a:spcPts val="0"/>
                        </a:spcBef>
                        <a:spcAft>
                          <a:spcPts val="600"/>
                        </a:spcAft>
                      </a:pPr>
                      <a:r>
                        <a:rPr lang="en-US" sz="1300" dirty="0">
                          <a:effectLst/>
                        </a:rPr>
                        <a:t>3. Multimedia</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3"/>
                  </a:ext>
                </a:extLst>
              </a:tr>
              <a:tr h="232390">
                <a:tc>
                  <a:txBody>
                    <a:bodyPr/>
                    <a:lstStyle/>
                    <a:p>
                      <a:pPr marL="0" marR="0" indent="0">
                        <a:spcBef>
                          <a:spcPts val="0"/>
                        </a:spcBef>
                        <a:spcAft>
                          <a:spcPts val="600"/>
                        </a:spcAft>
                      </a:pPr>
                      <a:r>
                        <a:rPr lang="en-US" sz="1300" dirty="0">
                          <a:effectLst/>
                        </a:rPr>
                        <a:t>4. Virtual reality</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4"/>
                  </a:ext>
                </a:extLst>
              </a:tr>
              <a:tr h="232390">
                <a:tc>
                  <a:txBody>
                    <a:bodyPr/>
                    <a:lstStyle/>
                    <a:p>
                      <a:pPr marL="0" marR="0" indent="0">
                        <a:spcBef>
                          <a:spcPts val="0"/>
                        </a:spcBef>
                        <a:spcAft>
                          <a:spcPts val="600"/>
                        </a:spcAft>
                      </a:pPr>
                      <a:r>
                        <a:rPr lang="en-US" sz="1300" dirty="0">
                          <a:effectLst/>
                        </a:rPr>
                        <a:t>5. Web</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5"/>
                  </a:ext>
                </a:extLst>
              </a:tr>
              <a:tr h="232390">
                <a:tc>
                  <a:txBody>
                    <a:bodyPr/>
                    <a:lstStyle/>
                    <a:p>
                      <a:pPr marL="0" marR="0" indent="0">
                        <a:spcBef>
                          <a:spcPts val="0"/>
                        </a:spcBef>
                        <a:spcAft>
                          <a:spcPts val="600"/>
                        </a:spcAft>
                      </a:pPr>
                      <a:r>
                        <a:rPr lang="en-US" sz="1300" dirty="0">
                          <a:effectLst/>
                        </a:rPr>
                        <a:t>6. Mobile</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6"/>
                  </a:ext>
                </a:extLst>
              </a:tr>
              <a:tr h="232390">
                <a:tc>
                  <a:txBody>
                    <a:bodyPr/>
                    <a:lstStyle/>
                    <a:p>
                      <a:pPr marL="0" marR="0" indent="0">
                        <a:spcBef>
                          <a:spcPts val="0"/>
                        </a:spcBef>
                        <a:spcAft>
                          <a:spcPts val="600"/>
                        </a:spcAft>
                      </a:pPr>
                      <a:r>
                        <a:rPr lang="en-US" sz="1300" dirty="0">
                          <a:effectLst/>
                        </a:rPr>
                        <a:t>7. Appliance</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7"/>
                  </a:ext>
                </a:extLst>
              </a:tr>
              <a:tr h="232390">
                <a:tc>
                  <a:txBody>
                    <a:bodyPr/>
                    <a:lstStyle/>
                    <a:p>
                      <a:pPr marL="0" marR="0" indent="0">
                        <a:spcBef>
                          <a:spcPts val="0"/>
                        </a:spcBef>
                        <a:spcAft>
                          <a:spcPts val="600"/>
                        </a:spcAft>
                      </a:pPr>
                      <a:r>
                        <a:rPr lang="en-US" sz="1300" dirty="0">
                          <a:effectLst/>
                        </a:rPr>
                        <a:t>8. Voice</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8"/>
                  </a:ext>
                </a:extLst>
              </a:tr>
              <a:tr h="232390">
                <a:tc>
                  <a:txBody>
                    <a:bodyPr/>
                    <a:lstStyle/>
                    <a:p>
                      <a:pPr marL="0" marR="0" indent="0">
                        <a:spcBef>
                          <a:spcPts val="0"/>
                        </a:spcBef>
                        <a:spcAft>
                          <a:spcPts val="600"/>
                        </a:spcAft>
                      </a:pPr>
                      <a:r>
                        <a:rPr lang="en-US" sz="1300" dirty="0">
                          <a:effectLst/>
                        </a:rPr>
                        <a:t>9. Pen</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09"/>
                  </a:ext>
                </a:extLst>
              </a:tr>
              <a:tr h="232390">
                <a:tc>
                  <a:txBody>
                    <a:bodyPr/>
                    <a:lstStyle/>
                    <a:p>
                      <a:pPr marL="0" marR="0" indent="0">
                        <a:spcBef>
                          <a:spcPts val="0"/>
                        </a:spcBef>
                        <a:spcAft>
                          <a:spcPts val="600"/>
                        </a:spcAft>
                      </a:pPr>
                      <a:r>
                        <a:rPr lang="en-US" sz="1300" dirty="0">
                          <a:effectLst/>
                        </a:rPr>
                        <a:t>10. Touch</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0"/>
                  </a:ext>
                </a:extLst>
              </a:tr>
              <a:tr h="232390">
                <a:tc>
                  <a:txBody>
                    <a:bodyPr/>
                    <a:lstStyle/>
                    <a:p>
                      <a:pPr marL="0" marR="0" indent="0">
                        <a:spcBef>
                          <a:spcPts val="0"/>
                        </a:spcBef>
                        <a:spcAft>
                          <a:spcPts val="600"/>
                        </a:spcAft>
                      </a:pPr>
                      <a:r>
                        <a:rPr lang="en-US" sz="1300" dirty="0">
                          <a:effectLst/>
                        </a:rPr>
                        <a:t>11. Gesture</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1"/>
                  </a:ext>
                </a:extLst>
              </a:tr>
              <a:tr h="232390">
                <a:tc>
                  <a:txBody>
                    <a:bodyPr/>
                    <a:lstStyle/>
                    <a:p>
                      <a:pPr marL="0" marR="0" indent="0">
                        <a:spcBef>
                          <a:spcPts val="0"/>
                        </a:spcBef>
                        <a:spcAft>
                          <a:spcPts val="600"/>
                        </a:spcAft>
                      </a:pPr>
                      <a:r>
                        <a:rPr lang="en-US" sz="1300" dirty="0">
                          <a:effectLst/>
                        </a:rPr>
                        <a:t>12. Haptic</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2"/>
                  </a:ext>
                </a:extLst>
              </a:tr>
              <a:tr h="232390">
                <a:tc>
                  <a:txBody>
                    <a:bodyPr/>
                    <a:lstStyle/>
                    <a:p>
                      <a:pPr marL="0" marR="0" indent="0">
                        <a:spcBef>
                          <a:spcPts val="0"/>
                        </a:spcBef>
                        <a:spcAft>
                          <a:spcPts val="600"/>
                        </a:spcAft>
                      </a:pPr>
                      <a:r>
                        <a:rPr lang="en-US" sz="1300" dirty="0">
                          <a:effectLst/>
                        </a:rPr>
                        <a:t>13. Multimodal</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3"/>
                  </a:ext>
                </a:extLst>
              </a:tr>
              <a:tr h="232390">
                <a:tc>
                  <a:txBody>
                    <a:bodyPr/>
                    <a:lstStyle/>
                    <a:p>
                      <a:pPr marL="0" marR="0" indent="0">
                        <a:spcBef>
                          <a:spcPts val="0"/>
                        </a:spcBef>
                        <a:spcAft>
                          <a:spcPts val="600"/>
                        </a:spcAft>
                      </a:pPr>
                      <a:r>
                        <a:rPr lang="en-US" sz="1300" dirty="0">
                          <a:effectLst/>
                        </a:rPr>
                        <a:t>14. Shareable</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4"/>
                  </a:ext>
                </a:extLst>
              </a:tr>
              <a:tr h="232390">
                <a:tc>
                  <a:txBody>
                    <a:bodyPr/>
                    <a:lstStyle/>
                    <a:p>
                      <a:pPr marL="0" marR="0" indent="0">
                        <a:spcBef>
                          <a:spcPts val="0"/>
                        </a:spcBef>
                        <a:spcAft>
                          <a:spcPts val="600"/>
                        </a:spcAft>
                      </a:pPr>
                      <a:r>
                        <a:rPr lang="en-US" sz="1300" dirty="0">
                          <a:effectLst/>
                        </a:rPr>
                        <a:t>15. Tangible </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5"/>
                  </a:ext>
                </a:extLst>
              </a:tr>
              <a:tr h="232390">
                <a:tc>
                  <a:txBody>
                    <a:bodyPr/>
                    <a:lstStyle/>
                    <a:p>
                      <a:pPr marL="0" marR="0" indent="0">
                        <a:spcBef>
                          <a:spcPts val="0"/>
                        </a:spcBef>
                        <a:spcAft>
                          <a:spcPts val="600"/>
                        </a:spcAft>
                      </a:pPr>
                      <a:r>
                        <a:rPr lang="en-US" sz="1300" dirty="0">
                          <a:effectLst/>
                        </a:rPr>
                        <a:t>16. Augmented Reality</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6"/>
                  </a:ext>
                </a:extLst>
              </a:tr>
              <a:tr h="232390">
                <a:tc>
                  <a:txBody>
                    <a:bodyPr/>
                    <a:lstStyle/>
                    <a:p>
                      <a:pPr marL="0" marR="0" indent="0">
                        <a:spcBef>
                          <a:spcPts val="0"/>
                        </a:spcBef>
                        <a:spcAft>
                          <a:spcPts val="600"/>
                        </a:spcAft>
                      </a:pPr>
                      <a:r>
                        <a:rPr lang="en-US" sz="1300" dirty="0">
                          <a:effectLst/>
                        </a:rPr>
                        <a:t>17. Wearables</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7"/>
                  </a:ext>
                </a:extLst>
              </a:tr>
              <a:tr h="232390">
                <a:tc>
                  <a:txBody>
                    <a:bodyPr/>
                    <a:lstStyle/>
                    <a:p>
                      <a:pPr marL="0" marR="0" indent="0">
                        <a:spcBef>
                          <a:spcPts val="0"/>
                        </a:spcBef>
                        <a:spcAft>
                          <a:spcPts val="600"/>
                        </a:spcAft>
                      </a:pPr>
                      <a:r>
                        <a:rPr lang="en-US" sz="1300" dirty="0">
                          <a:effectLst/>
                        </a:rPr>
                        <a:t>18. Robots and drones</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8"/>
                  </a:ext>
                </a:extLst>
              </a:tr>
              <a:tr h="464779">
                <a:tc>
                  <a:txBody>
                    <a:bodyPr/>
                    <a:lstStyle/>
                    <a:p>
                      <a:pPr marL="0" marR="0" indent="0">
                        <a:spcBef>
                          <a:spcPts val="0"/>
                        </a:spcBef>
                        <a:spcAft>
                          <a:spcPts val="600"/>
                        </a:spcAft>
                      </a:pPr>
                      <a:r>
                        <a:rPr lang="en-US" sz="1300" dirty="0">
                          <a:effectLst/>
                        </a:rPr>
                        <a:t>19. Brain–computer interaction</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19"/>
                  </a:ext>
                </a:extLst>
              </a:tr>
              <a:tr h="232390">
                <a:tc>
                  <a:txBody>
                    <a:bodyPr/>
                    <a:lstStyle/>
                    <a:p>
                      <a:pPr marL="0" marR="0" indent="0">
                        <a:spcBef>
                          <a:spcPts val="0"/>
                        </a:spcBef>
                        <a:spcAft>
                          <a:spcPts val="600"/>
                        </a:spcAft>
                      </a:pPr>
                      <a:r>
                        <a:rPr lang="en-US" sz="1300" dirty="0">
                          <a:effectLst/>
                        </a:rPr>
                        <a:t>20. Smart </a:t>
                      </a:r>
                      <a:endParaRPr lang="en-US" sz="1300" dirty="0">
                        <a:effectLst/>
                        <a:latin typeface="Times New Roman" charset="0"/>
                        <a:ea typeface="Times New Roman" charset="0"/>
                      </a:endParaRPr>
                    </a:p>
                  </a:txBody>
                  <a:tcPr marL="68580" marR="68580" marT="0" marB="0"/>
                </a:tc>
                <a:extLst>
                  <a:ext uri="{0D108BD9-81ED-4DB2-BD59-A6C34878D82A}">
                    <a16:rowId xmlns:a16="http://schemas.microsoft.com/office/drawing/2014/main" val="10020"/>
                  </a:ext>
                </a:extLst>
              </a:tr>
            </a:tbl>
          </a:graphicData>
        </a:graphic>
      </p:graphicFrame>
      <p:sp>
        <p:nvSpPr>
          <p:cNvPr id="3" name="Footer Placeholder 2">
            <a:extLst>
              <a:ext uri="{FF2B5EF4-FFF2-40B4-BE49-F238E27FC236}">
                <a16:creationId xmlns:a16="http://schemas.microsoft.com/office/drawing/2014/main" id="{D8EF2295-0115-B442-A7B8-FC7755267BF1}"/>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49992218-7D80-E14C-905E-AD414CCAE42C}"/>
              </a:ext>
            </a:extLst>
          </p:cNvPr>
          <p:cNvSpPr>
            <a:spLocks noGrp="1"/>
          </p:cNvSpPr>
          <p:nvPr>
            <p:ph type="sldNum" sz="quarter" idx="12"/>
          </p:nvPr>
        </p:nvSpPr>
        <p:spPr/>
        <p:txBody>
          <a:bodyPr/>
          <a:lstStyle/>
          <a:p>
            <a:fld id="{A7EA2D8D-44E5-43C4-BBA1-AE3E32EF0894}" type="slidenum">
              <a:rPr lang="en-GB" smtClean="0"/>
              <a:t>3</a:t>
            </a:fld>
            <a:endParaRPr lang="en-GB" dirty="0"/>
          </a:p>
        </p:txBody>
      </p:sp>
    </p:spTree>
    <p:extLst>
      <p:ext uri="{BB962C8B-B14F-4D97-AF65-F5344CB8AC3E}">
        <p14:creationId xmlns:p14="http://schemas.microsoft.com/office/powerpoint/2010/main" val="21209837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6" name="Rectangle 2"/>
          <p:cNvSpPr>
            <a:spLocks noGrp="1" noChangeArrowheads="1"/>
          </p:cNvSpPr>
          <p:nvPr>
            <p:ph type="title" idx="4294967295"/>
          </p:nvPr>
        </p:nvSpPr>
        <p:spPr/>
        <p:txBody>
          <a:bodyPr/>
          <a:lstStyle/>
          <a:p>
            <a:pPr eaLnBrk="1" hangingPunct="1"/>
            <a:r>
              <a:rPr lang="en-US" noProof="0" dirty="0">
                <a:latin typeface="+mn-lt"/>
              </a:rPr>
              <a:t>Virtual reality</a:t>
            </a:r>
          </a:p>
        </p:txBody>
      </p:sp>
      <p:sp>
        <p:nvSpPr>
          <p:cNvPr id="79877" name="Rectangle 3"/>
          <p:cNvSpPr>
            <a:spLocks noGrp="1" noChangeArrowheads="1"/>
          </p:cNvSpPr>
          <p:nvPr>
            <p:ph type="body" idx="4294967295"/>
          </p:nvPr>
        </p:nvSpPr>
        <p:spPr/>
        <p:txBody>
          <a:bodyPr>
            <a:normAutofit/>
          </a:bodyPr>
          <a:lstStyle/>
          <a:p>
            <a:pPr eaLnBrk="1" hangingPunct="1">
              <a:lnSpc>
                <a:spcPct val="90000"/>
              </a:lnSpc>
            </a:pPr>
            <a:r>
              <a:rPr lang="en-US" noProof="0" dirty="0">
                <a:latin typeface="Calibri" panose="020F0502020204030204" pitchFamily="34" charset="0"/>
              </a:rPr>
              <a:t>Computer-generated graphical simulations providing: </a:t>
            </a:r>
          </a:p>
          <a:p>
            <a:pPr lvl="1" eaLnBrk="1" hangingPunct="1">
              <a:lnSpc>
                <a:spcPct val="90000"/>
              </a:lnSpc>
              <a:spcBef>
                <a:spcPts val="1200"/>
              </a:spcBef>
              <a:buFont typeface="Wingdings" pitchFamily="2" charset="2"/>
              <a:buChar char="§"/>
            </a:pP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the illusion of participation in a synthetic environment rather than external observation of such an environment</a:t>
            </a: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 (Gigante, 1993)</a:t>
            </a:r>
          </a:p>
          <a:p>
            <a:pPr eaLnBrk="1" hangingPunct="1">
              <a:lnSpc>
                <a:spcPct val="90000"/>
              </a:lnSpc>
              <a:spcBef>
                <a:spcPts val="1200"/>
              </a:spcBef>
            </a:pPr>
            <a:r>
              <a:rPr lang="en-US" noProof="0" dirty="0">
                <a:latin typeface="Calibri" panose="020F0502020204030204" pitchFamily="34" charset="0"/>
              </a:rPr>
              <a:t>Provide new kinds of experience, enabling users to interact with objects and navigate in 3D space </a:t>
            </a:r>
          </a:p>
          <a:p>
            <a:pPr eaLnBrk="1" hangingPunct="1">
              <a:lnSpc>
                <a:spcPct val="90000"/>
              </a:lnSpc>
              <a:spcBef>
                <a:spcPts val="1200"/>
              </a:spcBef>
            </a:pPr>
            <a:r>
              <a:rPr lang="en-US" noProof="0" dirty="0">
                <a:latin typeface="Calibri" panose="020F0502020204030204" pitchFamily="34" charset="0"/>
              </a:rPr>
              <a:t>Create highly-engaging user experiences</a:t>
            </a:r>
          </a:p>
        </p:txBody>
      </p:sp>
      <p:sp>
        <p:nvSpPr>
          <p:cNvPr id="3" name="Footer Placeholder 2">
            <a:extLst>
              <a:ext uri="{FF2B5EF4-FFF2-40B4-BE49-F238E27FC236}">
                <a16:creationId xmlns:a16="http://schemas.microsoft.com/office/drawing/2014/main" id="{F97FABEB-62B3-BC4E-8CA7-1C8510764C38}"/>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0CDA0941-E24E-6243-8E7E-A816AA937437}"/>
              </a:ext>
            </a:extLst>
          </p:cNvPr>
          <p:cNvSpPr>
            <a:spLocks noGrp="1"/>
          </p:cNvSpPr>
          <p:nvPr>
            <p:ph type="sldNum" sz="quarter" idx="12"/>
          </p:nvPr>
        </p:nvSpPr>
        <p:spPr/>
        <p:txBody>
          <a:bodyPr/>
          <a:lstStyle/>
          <a:p>
            <a:fld id="{A7EA2D8D-44E5-43C4-BBA1-AE3E32EF0894}" type="slidenum">
              <a:rPr lang="en-GB" smtClean="0"/>
              <a:t>30</a:t>
            </a:fld>
            <a:endParaRPr lang="en-GB" dirty="0"/>
          </a:p>
        </p:txBody>
      </p:sp>
    </p:spTree>
    <p:extLst>
      <p:ext uri="{BB962C8B-B14F-4D97-AF65-F5344CB8AC3E}">
        <p14:creationId xmlns:p14="http://schemas.microsoft.com/office/powerpoint/2010/main" val="16417819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2"/>
          <p:cNvSpPr>
            <a:spLocks noGrp="1" noChangeArrowheads="1"/>
          </p:cNvSpPr>
          <p:nvPr>
            <p:ph type="title" idx="4294967295"/>
          </p:nvPr>
        </p:nvSpPr>
        <p:spPr/>
        <p:txBody>
          <a:bodyPr/>
          <a:lstStyle/>
          <a:p>
            <a:pPr eaLnBrk="1" hangingPunct="1"/>
            <a:r>
              <a:rPr lang="en-US" noProof="0" dirty="0">
                <a:latin typeface="+mn-lt"/>
              </a:rPr>
              <a:t>Pros and cons</a:t>
            </a:r>
          </a:p>
        </p:txBody>
      </p:sp>
      <p:sp>
        <p:nvSpPr>
          <p:cNvPr id="81925" name="Rectangle 3"/>
          <p:cNvSpPr>
            <a:spLocks noGrp="1" noChangeArrowheads="1"/>
          </p:cNvSpPr>
          <p:nvPr>
            <p:ph type="body" idx="4294967295"/>
          </p:nvPr>
        </p:nvSpPr>
        <p:spPr/>
        <p:txBody>
          <a:bodyPr>
            <a:normAutofit fontScale="92500"/>
          </a:bodyPr>
          <a:lstStyle/>
          <a:p>
            <a:pPr eaLnBrk="1" hangingPunct="1">
              <a:lnSpc>
                <a:spcPct val="90000"/>
              </a:lnSpc>
            </a:pPr>
            <a:r>
              <a:rPr lang="en-US" sz="2800" noProof="0" dirty="0">
                <a:latin typeface="Calibri" panose="020F0502020204030204" pitchFamily="34" charset="0"/>
              </a:rPr>
              <a:t>Can have a higher level of fidelity with objects that they represent compared to multimedia</a:t>
            </a:r>
          </a:p>
          <a:p>
            <a:pPr eaLnBrk="1" hangingPunct="1">
              <a:lnSpc>
                <a:spcPct val="90000"/>
              </a:lnSpc>
              <a:spcBef>
                <a:spcPts val="800"/>
              </a:spcBef>
            </a:pPr>
            <a:r>
              <a:rPr lang="en-US" sz="2800" noProof="0" dirty="0">
                <a:latin typeface="Calibri" panose="020F0502020204030204" pitchFamily="34" charset="0"/>
              </a:rPr>
              <a:t>Induces a sense of presence where someone is totally engrossed by the experience</a:t>
            </a:r>
          </a:p>
          <a:p>
            <a:pPr lvl="1">
              <a:lnSpc>
                <a:spcPct val="90000"/>
              </a:lnSpc>
              <a:spcBef>
                <a:spcPts val="800"/>
              </a:spcBef>
              <a:buFont typeface="Wingdings" pitchFamily="2" charset="2"/>
              <a:buChar char="§"/>
            </a:pPr>
            <a:r>
              <a:rPr lang="en-US" altLang="ja-JP" sz="2400" noProof="0" dirty="0">
                <a:solidFill>
                  <a:schemeClr val="tx1"/>
                </a:solidFill>
                <a:latin typeface="Calibri" panose="020F0502020204030204" pitchFamily="34" charset="0"/>
                <a:ea typeface="ＭＳ Ｐゴシック" charset="0"/>
              </a:rPr>
              <a:t>“</a:t>
            </a:r>
            <a:r>
              <a:rPr lang="en-US" sz="2400" noProof="0" dirty="0">
                <a:solidFill>
                  <a:schemeClr val="tx1"/>
                </a:solidFill>
                <a:latin typeface="Calibri" panose="020F0502020204030204" pitchFamily="34" charset="0"/>
                <a:ea typeface="ＭＳ Ｐゴシック" charset="0"/>
              </a:rPr>
              <a:t>a state of consciousness, the (psychological) sense of being in the virtual environment</a:t>
            </a:r>
            <a:r>
              <a:rPr lang="en-US" altLang="ja-JP" sz="2400" noProof="0" dirty="0">
                <a:solidFill>
                  <a:schemeClr val="tx1"/>
                </a:solidFill>
                <a:latin typeface="Calibri" panose="020F0502020204030204" pitchFamily="34" charset="0"/>
                <a:ea typeface="ＭＳ Ｐゴシック" charset="0"/>
              </a:rPr>
              <a:t>”</a:t>
            </a:r>
            <a:r>
              <a:rPr lang="en-US" sz="2400" noProof="0" dirty="0">
                <a:solidFill>
                  <a:schemeClr val="tx1"/>
                </a:solidFill>
                <a:latin typeface="Calibri" panose="020F0502020204030204" pitchFamily="34" charset="0"/>
                <a:ea typeface="ＭＳ Ｐゴシック" charset="0"/>
              </a:rPr>
              <a:t> (Slater and Wilbur, 1999)</a:t>
            </a:r>
          </a:p>
          <a:p>
            <a:pPr eaLnBrk="1" hangingPunct="1">
              <a:lnSpc>
                <a:spcPct val="90000"/>
              </a:lnSpc>
              <a:spcBef>
                <a:spcPts val="800"/>
              </a:spcBef>
            </a:pPr>
            <a:r>
              <a:rPr lang="en-US" sz="2800" noProof="0" dirty="0">
                <a:latin typeface="Calibri" panose="020F0502020204030204" pitchFamily="34" charset="0"/>
              </a:rPr>
              <a:t>Provides different viewpoints: first and third person</a:t>
            </a:r>
          </a:p>
          <a:p>
            <a:pPr eaLnBrk="1" hangingPunct="1">
              <a:lnSpc>
                <a:spcPct val="90000"/>
              </a:lnSpc>
              <a:spcBef>
                <a:spcPts val="800"/>
              </a:spcBef>
            </a:pPr>
            <a:r>
              <a:rPr lang="en-US" sz="2800" noProof="0" dirty="0">
                <a:latin typeface="Calibri" panose="020F0502020204030204" pitchFamily="34" charset="0"/>
              </a:rPr>
              <a:t>Early head-mounted displays were uncomfortable to wear and could cause motion sickness and disorientation</a:t>
            </a:r>
            <a:r>
              <a:rPr lang="en-US" noProof="0" dirty="0">
                <a:latin typeface="Calibri" panose="020F0502020204030204" pitchFamily="34" charset="0"/>
              </a:rPr>
              <a:t> </a:t>
            </a:r>
          </a:p>
          <a:p>
            <a:pPr eaLnBrk="1" hangingPunct="1">
              <a:lnSpc>
                <a:spcPct val="90000"/>
              </a:lnSpc>
              <a:spcBef>
                <a:spcPts val="800"/>
              </a:spcBef>
            </a:pPr>
            <a:r>
              <a:rPr lang="en-US" sz="2800" noProof="0" dirty="0">
                <a:latin typeface="Calibri" panose="020F0502020204030204" pitchFamily="34" charset="0"/>
              </a:rPr>
              <a:t>Lighter VR headsets are now available (for example, HTC Vive) with more accurate head tracking</a:t>
            </a:r>
            <a:r>
              <a:rPr lang="en-US" sz="2400" noProof="0" dirty="0">
                <a:latin typeface="Calibri" panose="020F0502020204030204" pitchFamily="34" charset="0"/>
              </a:rPr>
              <a:t> </a:t>
            </a:r>
          </a:p>
        </p:txBody>
      </p:sp>
      <p:sp>
        <p:nvSpPr>
          <p:cNvPr id="4" name="Footer Placeholder 3">
            <a:extLst>
              <a:ext uri="{FF2B5EF4-FFF2-40B4-BE49-F238E27FC236}">
                <a16:creationId xmlns:a16="http://schemas.microsoft.com/office/drawing/2014/main" id="{9E418E68-AD7B-5740-B32C-ECF3578C7235}"/>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BDC5559C-AE12-4A4B-9D9A-A9A0157357FE}"/>
              </a:ext>
            </a:extLst>
          </p:cNvPr>
          <p:cNvSpPr>
            <a:spLocks noGrp="1"/>
          </p:cNvSpPr>
          <p:nvPr>
            <p:ph type="sldNum" sz="quarter" idx="12"/>
          </p:nvPr>
        </p:nvSpPr>
        <p:spPr/>
        <p:txBody>
          <a:bodyPr/>
          <a:lstStyle/>
          <a:p>
            <a:fld id="{A7EA2D8D-44E5-43C4-BBA1-AE3E32EF0894}" type="slidenum">
              <a:rPr lang="en-GB" smtClean="0"/>
              <a:t>31</a:t>
            </a:fld>
            <a:endParaRPr lang="en-GB" dirty="0"/>
          </a:p>
        </p:txBody>
      </p:sp>
    </p:spTree>
    <p:extLst>
      <p:ext uri="{BB962C8B-B14F-4D97-AF65-F5344CB8AC3E}">
        <p14:creationId xmlns:p14="http://schemas.microsoft.com/office/powerpoint/2010/main" val="20209998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Application areas</a:t>
            </a:r>
          </a:p>
        </p:txBody>
      </p:sp>
      <p:sp>
        <p:nvSpPr>
          <p:cNvPr id="5" name="Content Placeholder 4"/>
          <p:cNvSpPr>
            <a:spLocks noGrp="1"/>
          </p:cNvSpPr>
          <p:nvPr>
            <p:ph idx="1"/>
          </p:nvPr>
        </p:nvSpPr>
        <p:spPr/>
        <p:txBody>
          <a:bodyPr>
            <a:normAutofit/>
          </a:bodyPr>
          <a:lstStyle/>
          <a:p>
            <a:r>
              <a:rPr lang="en-US" noProof="0" dirty="0">
                <a:latin typeface="Calibri" panose="020F0502020204030204" pitchFamily="34" charset="0"/>
              </a:rPr>
              <a:t>Video games</a:t>
            </a:r>
          </a:p>
          <a:p>
            <a:r>
              <a:rPr lang="en-US" noProof="0" dirty="0">
                <a:latin typeface="Calibri" panose="020F0502020204030204" pitchFamily="34" charset="0"/>
              </a:rPr>
              <a:t>Arcade games for social groups</a:t>
            </a:r>
          </a:p>
          <a:p>
            <a:r>
              <a:rPr lang="en-US" noProof="0" dirty="0">
                <a:latin typeface="Calibri" panose="020F0502020204030204" pitchFamily="34" charset="0"/>
              </a:rPr>
              <a:t>Therapy for fears</a:t>
            </a:r>
          </a:p>
          <a:p>
            <a:r>
              <a:rPr lang="en-US" noProof="0" dirty="0">
                <a:latin typeface="Calibri" panose="020F0502020204030204" pitchFamily="34" charset="0"/>
              </a:rPr>
              <a:t>Experience how others feel emotions</a:t>
            </a:r>
          </a:p>
          <a:p>
            <a:pPr lvl="1">
              <a:buFont typeface="Wingdings" pitchFamily="2" charset="2"/>
              <a:buChar char="§"/>
            </a:pPr>
            <a:r>
              <a:rPr lang="en-US" noProof="0" dirty="0">
                <a:solidFill>
                  <a:schemeClr val="tx1"/>
                </a:solidFill>
                <a:latin typeface="Calibri" panose="020F0502020204030204" pitchFamily="34" charset="0"/>
              </a:rPr>
              <a:t>For example, empathy and compassion</a:t>
            </a:r>
          </a:p>
          <a:p>
            <a:r>
              <a:rPr lang="en-US" noProof="0" dirty="0">
                <a:latin typeface="Calibri" panose="020F0502020204030204" pitchFamily="34" charset="0"/>
              </a:rPr>
              <a:t>Enrich user’s planning experience for travel destinations</a:t>
            </a:r>
          </a:p>
          <a:p>
            <a:r>
              <a:rPr lang="en-US" noProof="0" dirty="0">
                <a:latin typeface="Calibri" panose="020F0502020204030204" pitchFamily="34" charset="0"/>
              </a:rPr>
              <a:t>Architecture, design, and education</a:t>
            </a:r>
          </a:p>
          <a:p>
            <a:endParaRPr lang="en-US" noProof="0" dirty="0"/>
          </a:p>
        </p:txBody>
      </p:sp>
      <p:sp>
        <p:nvSpPr>
          <p:cNvPr id="6" name="Footer Placeholder 5">
            <a:extLst>
              <a:ext uri="{FF2B5EF4-FFF2-40B4-BE49-F238E27FC236}">
                <a16:creationId xmlns:a16="http://schemas.microsoft.com/office/drawing/2014/main" id="{6C2720A5-FBC9-9849-89EE-15CCC7461105}"/>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613AEA61-39B9-B341-BCEE-A69C832AA438}"/>
              </a:ext>
            </a:extLst>
          </p:cNvPr>
          <p:cNvSpPr>
            <a:spLocks noGrp="1"/>
          </p:cNvSpPr>
          <p:nvPr>
            <p:ph type="sldNum" sz="quarter" idx="12"/>
          </p:nvPr>
        </p:nvSpPr>
        <p:spPr/>
        <p:txBody>
          <a:bodyPr/>
          <a:lstStyle/>
          <a:p>
            <a:fld id="{A7EA2D8D-44E5-43C4-BBA1-AE3E32EF0894}" type="slidenum">
              <a:rPr lang="en-GB" smtClean="0"/>
              <a:t>32</a:t>
            </a:fld>
            <a:endParaRPr lang="en-GB" dirty="0"/>
          </a:p>
        </p:txBody>
      </p:sp>
    </p:spTree>
    <p:extLst>
      <p:ext uri="{BB962C8B-B14F-4D97-AF65-F5344CB8AC3E}">
        <p14:creationId xmlns:p14="http://schemas.microsoft.com/office/powerpoint/2010/main" val="1740200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latin typeface="+mn-lt"/>
              </a:rPr>
              <a:t>Polygon graphics used to represent avatars for the We Wait VR experience</a:t>
            </a:r>
          </a:p>
        </p:txBody>
      </p:sp>
      <p:pic>
        <p:nvPicPr>
          <p:cNvPr id="6" name="Content Placeholder 5" descr="3D illustration of polygon graphics used to represent avatars for the “We Wait” VR experience "/>
          <p:cNvPicPr>
            <a:picLocks noGrp="1" noChangeAspect="1"/>
          </p:cNvPicPr>
          <p:nvPr>
            <p:ph idx="1"/>
          </p:nvPr>
        </p:nvPicPr>
        <p:blipFill>
          <a:blip r:embed="rId3"/>
          <a:stretch>
            <a:fillRect/>
          </a:stretch>
        </p:blipFill>
        <p:spPr>
          <a:xfrm>
            <a:off x="1776694" y="1701051"/>
            <a:ext cx="5590611" cy="4655299"/>
          </a:xfrm>
          <a:prstGeom prst="rect">
            <a:avLst/>
          </a:prstGeom>
        </p:spPr>
      </p:pic>
      <p:sp>
        <p:nvSpPr>
          <p:cNvPr id="3" name="Footer Placeholder 2">
            <a:extLst>
              <a:ext uri="{FF2B5EF4-FFF2-40B4-BE49-F238E27FC236}">
                <a16:creationId xmlns:a16="http://schemas.microsoft.com/office/drawing/2014/main" id="{33EDDC24-483A-BE45-B5E3-0FCBD9B6DD75}"/>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1E631683-4888-F748-ABC8-42F431EC67CB}"/>
              </a:ext>
            </a:extLst>
          </p:cNvPr>
          <p:cNvSpPr>
            <a:spLocks noGrp="1"/>
          </p:cNvSpPr>
          <p:nvPr>
            <p:ph type="sldNum" sz="quarter" idx="12"/>
          </p:nvPr>
        </p:nvSpPr>
        <p:spPr/>
        <p:txBody>
          <a:bodyPr/>
          <a:lstStyle/>
          <a:p>
            <a:fld id="{A7EA2D8D-44E5-43C4-BBA1-AE3E32EF0894}" type="slidenum">
              <a:rPr lang="en-GB" smtClean="0"/>
              <a:t>33</a:t>
            </a:fld>
            <a:endParaRPr lang="en-GB" dirty="0"/>
          </a:p>
        </p:txBody>
      </p:sp>
    </p:spTree>
    <p:extLst>
      <p:ext uri="{BB962C8B-B14F-4D97-AF65-F5344CB8AC3E}">
        <p14:creationId xmlns:p14="http://schemas.microsoft.com/office/powerpoint/2010/main" val="8322267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6"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84997" name="Rectangle 3"/>
          <p:cNvSpPr>
            <a:spLocks noGrp="1" noChangeArrowheads="1"/>
          </p:cNvSpPr>
          <p:nvPr>
            <p:ph type="body" idx="4294967295"/>
          </p:nvPr>
        </p:nvSpPr>
        <p:spPr/>
        <p:txBody>
          <a:bodyPr>
            <a:normAutofit fontScale="92500" lnSpcReduction="10000"/>
          </a:bodyPr>
          <a:lstStyle/>
          <a:p>
            <a:pPr eaLnBrk="1" hangingPunct="1">
              <a:lnSpc>
                <a:spcPct val="90000"/>
              </a:lnSpc>
            </a:pPr>
            <a:r>
              <a:rPr lang="en-US" sz="2800" noProof="0" dirty="0">
                <a:latin typeface="Calibri" panose="020F0502020204030204" pitchFamily="34" charset="0"/>
              </a:rPr>
              <a:t>Much research on how to design safe and realistic VRs to facilitate training</a:t>
            </a:r>
            <a:endParaRPr lang="en-US" sz="1400" noProof="0" dirty="0">
              <a:latin typeface="Calibri" panose="020F0502020204030204" pitchFamily="34" charset="0"/>
            </a:endParaRP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For example, flying simulators</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Help people overcome phobias (for example, spiders or talking in public)</a:t>
            </a:r>
          </a:p>
          <a:p>
            <a:pPr eaLnBrk="1" hangingPunct="1">
              <a:lnSpc>
                <a:spcPct val="90000"/>
              </a:lnSpc>
              <a:spcBef>
                <a:spcPts val="1200"/>
              </a:spcBef>
            </a:pPr>
            <a:r>
              <a:rPr lang="en-US" sz="2800" noProof="0" dirty="0">
                <a:latin typeface="Calibri" panose="020F0502020204030204" pitchFamily="34" charset="0"/>
              </a:rPr>
              <a:t>Design issues</a:t>
            </a:r>
          </a:p>
          <a:p>
            <a:pPr lvl="1" eaLnBrk="1" hangingPunct="1">
              <a:lnSpc>
                <a:spcPct val="90000"/>
              </a:lnSpc>
              <a:spcBef>
                <a:spcPts val="12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How best to navigate through them (for instance, first versus third person)</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How to control interactions and movements (for example, by using head and body movements)</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How best to interact with information (for instance by using keypads, pointing, and joystick buttons)</a:t>
            </a:r>
            <a:endParaRPr lang="en-US" sz="1400" noProof="0" dirty="0">
              <a:solidFill>
                <a:schemeClr val="tx1"/>
              </a:solidFill>
              <a:latin typeface="Calibri" panose="020F0502020204030204" pitchFamily="34" charset="0"/>
              <a:ea typeface="ＭＳ Ｐゴシック" charset="0"/>
            </a:endParaRPr>
          </a:p>
          <a:p>
            <a:pPr lvl="1" eaLnBrk="1" hangingPunct="1">
              <a:lnSpc>
                <a:spcPct val="90000"/>
              </a:lnSpc>
              <a:buFont typeface="Wingdings" pitchFamily="2" charset="2"/>
              <a:buChar char="§"/>
            </a:pPr>
            <a:r>
              <a:rPr lang="en-US" sz="2400" noProof="0" dirty="0">
                <a:solidFill>
                  <a:schemeClr val="tx1"/>
                </a:solidFill>
                <a:latin typeface="Calibri" panose="020F0502020204030204" pitchFamily="34" charset="0"/>
                <a:ea typeface="ＭＳ Ｐゴシック" charset="0"/>
              </a:rPr>
              <a:t>Level of realism to aim for to engender a sense of presence</a:t>
            </a:r>
          </a:p>
        </p:txBody>
      </p:sp>
      <p:sp>
        <p:nvSpPr>
          <p:cNvPr id="4" name="Footer Placeholder 3">
            <a:extLst>
              <a:ext uri="{FF2B5EF4-FFF2-40B4-BE49-F238E27FC236}">
                <a16:creationId xmlns:a16="http://schemas.microsoft.com/office/drawing/2014/main" id="{16D5CF74-E1E2-1A4F-9430-6E97512B852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369FAB6-CBAE-F044-8D73-8E80B6015214}"/>
              </a:ext>
            </a:extLst>
          </p:cNvPr>
          <p:cNvSpPr>
            <a:spLocks noGrp="1"/>
          </p:cNvSpPr>
          <p:nvPr>
            <p:ph type="sldNum" sz="quarter" idx="12"/>
          </p:nvPr>
        </p:nvSpPr>
        <p:spPr/>
        <p:txBody>
          <a:bodyPr/>
          <a:lstStyle/>
          <a:p>
            <a:fld id="{A7EA2D8D-44E5-43C4-BBA1-AE3E32EF0894}" type="slidenum">
              <a:rPr lang="en-GB" smtClean="0"/>
              <a:t>34</a:t>
            </a:fld>
            <a:endParaRPr lang="en-GB" dirty="0"/>
          </a:p>
        </p:txBody>
      </p:sp>
    </p:spTree>
    <p:extLst>
      <p:ext uri="{BB962C8B-B14F-4D97-AF65-F5344CB8AC3E}">
        <p14:creationId xmlns:p14="http://schemas.microsoft.com/office/powerpoint/2010/main" val="32591237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0" name="Rectangle 2"/>
          <p:cNvSpPr>
            <a:spLocks noGrp="1" noChangeArrowheads="1"/>
          </p:cNvSpPr>
          <p:nvPr>
            <p:ph type="title" idx="4294967295"/>
          </p:nvPr>
        </p:nvSpPr>
        <p:spPr/>
        <p:txBody>
          <a:bodyPr/>
          <a:lstStyle/>
          <a:p>
            <a:pPr eaLnBrk="1" hangingPunct="1"/>
            <a:r>
              <a:rPr lang="en-US" noProof="0" dirty="0">
                <a:latin typeface="+mn-lt"/>
              </a:rPr>
              <a:t>Website design</a:t>
            </a:r>
          </a:p>
        </p:txBody>
      </p:sp>
      <p:sp>
        <p:nvSpPr>
          <p:cNvPr id="91141" name="Rectangle 3"/>
          <p:cNvSpPr>
            <a:spLocks noGrp="1" noChangeArrowheads="1"/>
          </p:cNvSpPr>
          <p:nvPr>
            <p:ph type="body" idx="4294967295"/>
          </p:nvPr>
        </p:nvSpPr>
        <p:spPr>
          <a:xfrm>
            <a:off x="457200" y="1268760"/>
            <a:ext cx="8229600" cy="5040560"/>
          </a:xfrm>
        </p:spPr>
        <p:txBody>
          <a:bodyPr>
            <a:normAutofit lnSpcReduction="10000"/>
          </a:bodyPr>
          <a:lstStyle/>
          <a:p>
            <a:pPr eaLnBrk="1" hangingPunct="1"/>
            <a:r>
              <a:rPr lang="en-US" noProof="0" dirty="0">
                <a:latin typeface="Calibri" panose="020F0502020204030204" pitchFamily="34" charset="0"/>
              </a:rPr>
              <a:t>Early websites were largely text-based, providing hyperlinks </a:t>
            </a:r>
            <a:endParaRPr lang="en-US" sz="700" noProof="0" dirty="0">
              <a:latin typeface="Calibri" panose="020F0502020204030204" pitchFamily="34" charset="0"/>
            </a:endParaRPr>
          </a:p>
          <a:p>
            <a:pPr eaLnBrk="1" hangingPunct="1"/>
            <a:r>
              <a:rPr lang="en-US" noProof="0" dirty="0">
                <a:latin typeface="Calibri" panose="020F0502020204030204" pitchFamily="34" charset="0"/>
              </a:rPr>
              <a:t>Concern was with how best to structure information to enable users to navigate and access them easily and quickly</a:t>
            </a:r>
            <a:endParaRPr lang="en-US" sz="1050" noProof="0" dirty="0">
              <a:latin typeface="Calibri" panose="020F0502020204030204" pitchFamily="34" charset="0"/>
            </a:endParaRPr>
          </a:p>
          <a:p>
            <a:pPr eaLnBrk="1" hangingPunct="1"/>
            <a:r>
              <a:rPr lang="en-US" noProof="0" dirty="0">
                <a:latin typeface="Calibri" panose="020F0502020204030204" pitchFamily="34" charset="0"/>
              </a:rPr>
              <a:t>Nowadays, more emphasis is on making pages distinctive, striking, and aesthetically pleasing</a:t>
            </a:r>
            <a:endParaRPr lang="en-US" sz="1200" noProof="0" dirty="0">
              <a:latin typeface="Calibri" panose="020F0502020204030204" pitchFamily="34" charset="0"/>
            </a:endParaRPr>
          </a:p>
          <a:p>
            <a:pPr eaLnBrk="1" hangingPunct="1"/>
            <a:r>
              <a:rPr lang="en-US" noProof="0" dirty="0">
                <a:latin typeface="Calibri" panose="020F0502020204030204" pitchFamily="34" charset="0"/>
              </a:rPr>
              <a:t>Need to think of how to design information for multiple platforms—keyboard or touch?</a:t>
            </a:r>
            <a:endParaRPr lang="en-US" sz="1000" noProof="0" dirty="0">
              <a:latin typeface="Calibri" panose="020F0502020204030204" pitchFamily="34" charset="0"/>
            </a:endParaRPr>
          </a:p>
          <a:p>
            <a:pPr lvl="1">
              <a:buFont typeface="Wingdings" pitchFamily="2" charset="2"/>
              <a:buChar char="§"/>
            </a:pPr>
            <a:r>
              <a:rPr lang="en-US" noProof="0" dirty="0">
                <a:solidFill>
                  <a:schemeClr val="tx1"/>
                </a:solidFill>
                <a:latin typeface="Calibri" panose="020F0502020204030204" pitchFamily="34" charset="0"/>
              </a:rPr>
              <a:t>For example, smartphones, tablets, and PCs</a:t>
            </a:r>
          </a:p>
        </p:txBody>
      </p:sp>
      <p:sp>
        <p:nvSpPr>
          <p:cNvPr id="4" name="Footer Placeholder 3">
            <a:extLst>
              <a:ext uri="{FF2B5EF4-FFF2-40B4-BE49-F238E27FC236}">
                <a16:creationId xmlns:a16="http://schemas.microsoft.com/office/drawing/2014/main" id="{0393C056-4828-8D4F-810D-27EAA852CF49}"/>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5DA2DDAC-FD65-BE41-84BC-241AB1A77368}"/>
              </a:ext>
            </a:extLst>
          </p:cNvPr>
          <p:cNvSpPr>
            <a:spLocks noGrp="1"/>
          </p:cNvSpPr>
          <p:nvPr>
            <p:ph type="sldNum" sz="quarter" idx="12"/>
          </p:nvPr>
        </p:nvSpPr>
        <p:spPr/>
        <p:txBody>
          <a:bodyPr/>
          <a:lstStyle/>
          <a:p>
            <a:fld id="{A7EA2D8D-44E5-43C4-BBA1-AE3E32EF0894}" type="slidenum">
              <a:rPr lang="en-GB" smtClean="0"/>
              <a:t>35</a:t>
            </a:fld>
            <a:endParaRPr lang="en-GB" dirty="0"/>
          </a:p>
        </p:txBody>
      </p:sp>
    </p:spTree>
    <p:extLst>
      <p:ext uri="{BB962C8B-B14F-4D97-AF65-F5344CB8AC3E}">
        <p14:creationId xmlns:p14="http://schemas.microsoft.com/office/powerpoint/2010/main" val="3172704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2"/>
          <p:cNvSpPr>
            <a:spLocks noGrp="1" noChangeArrowheads="1"/>
          </p:cNvSpPr>
          <p:nvPr>
            <p:ph type="title" idx="4294967295"/>
          </p:nvPr>
        </p:nvSpPr>
        <p:spPr/>
        <p:txBody>
          <a:bodyPr/>
          <a:lstStyle/>
          <a:p>
            <a:pPr eaLnBrk="1" hangingPunct="1"/>
            <a:r>
              <a:rPr lang="en-US" noProof="0" dirty="0">
                <a:latin typeface="+mn-lt"/>
              </a:rPr>
              <a:t>Usability versus aesthetics?</a:t>
            </a:r>
          </a:p>
        </p:txBody>
      </p:sp>
      <p:sp>
        <p:nvSpPr>
          <p:cNvPr id="93189" name="Rectangle 4"/>
          <p:cNvSpPr>
            <a:spLocks noGrp="1" noChangeArrowheads="1"/>
          </p:cNvSpPr>
          <p:nvPr>
            <p:ph type="body" idx="4294967295"/>
          </p:nvPr>
        </p:nvSpPr>
        <p:spPr/>
        <p:txBody>
          <a:bodyPr>
            <a:normAutofit lnSpcReduction="10000"/>
          </a:bodyPr>
          <a:lstStyle/>
          <a:p>
            <a:pPr eaLnBrk="1" hangingPunct="1">
              <a:lnSpc>
                <a:spcPct val="90000"/>
              </a:lnSpc>
            </a:pPr>
            <a:r>
              <a:rPr lang="en-US" noProof="0" dirty="0">
                <a:latin typeface="Calibri" panose="020F0502020204030204" pitchFamily="34" charset="0"/>
              </a:rPr>
              <a:t>Vanilla or multi-flavor design?</a:t>
            </a:r>
            <a:endParaRPr lang="en-US" sz="900" noProof="0" dirty="0">
              <a:latin typeface="Calibri" panose="020F0502020204030204" pitchFamily="34" charset="0"/>
            </a:endParaRP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Ease of finding something versus aesthetic and enjoyable experience</a:t>
            </a:r>
          </a:p>
          <a:p>
            <a:pPr eaLnBrk="1" hangingPunct="1">
              <a:lnSpc>
                <a:spcPct val="90000"/>
              </a:lnSpc>
              <a:spcBef>
                <a:spcPts val="900"/>
              </a:spcBef>
            </a:pPr>
            <a:r>
              <a:rPr lang="en-US" noProof="0" dirty="0">
                <a:latin typeface="Calibri" panose="020F0502020204030204" pitchFamily="34" charset="0"/>
              </a:rPr>
              <a:t>Web designers are:</a:t>
            </a:r>
            <a:endParaRPr lang="en-US" sz="900" noProof="0" dirty="0">
              <a:latin typeface="Calibri" panose="020F0502020204030204" pitchFamily="34" charset="0"/>
            </a:endParaRP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  </a:t>
            </a: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thinking great literature</a:t>
            </a:r>
            <a:r>
              <a:rPr lang="en-US" altLang="ja-JP" noProof="0" dirty="0">
                <a:solidFill>
                  <a:schemeClr val="tx1"/>
                </a:solidFill>
                <a:latin typeface="Calibri" panose="020F0502020204030204" pitchFamily="34" charset="0"/>
                <a:ea typeface="ＭＳ Ｐゴシック" charset="0"/>
              </a:rPr>
              <a:t>”</a:t>
            </a:r>
          </a:p>
          <a:p>
            <a:pPr eaLnBrk="1" hangingPunct="1">
              <a:lnSpc>
                <a:spcPct val="90000"/>
              </a:lnSpc>
              <a:spcBef>
                <a:spcPts val="900"/>
              </a:spcBef>
            </a:pPr>
            <a:r>
              <a:rPr lang="en-US" noProof="0" dirty="0">
                <a:latin typeface="Calibri" panose="020F0502020204030204" pitchFamily="34" charset="0"/>
              </a:rPr>
              <a:t>Users read the web like a:</a:t>
            </a:r>
            <a:endParaRPr lang="en-US" sz="1400" noProof="0" dirty="0">
              <a:latin typeface="Calibri" panose="020F0502020204030204" pitchFamily="34" charset="0"/>
            </a:endParaRPr>
          </a:p>
          <a:p>
            <a:pPr lvl="1" eaLnBrk="1" hangingPunct="1">
              <a:lnSpc>
                <a:spcPct val="90000"/>
              </a:lnSpc>
              <a:buFont typeface="Wingdings" pitchFamily="2" charset="2"/>
              <a:buChar char="§"/>
            </a:pPr>
            <a:r>
              <a:rPr lang="en-US" noProof="0" dirty="0">
                <a:solidFill>
                  <a:schemeClr val="tx1"/>
                </a:solidFill>
                <a:latin typeface="Calibri" panose="020F0502020204030204" pitchFamily="34" charset="0"/>
                <a:ea typeface="ＭＳ Ｐゴシック" charset="0"/>
              </a:rPr>
              <a:t> </a:t>
            </a: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billboard going by at 60 miles an hour</a:t>
            </a:r>
            <a:r>
              <a:rPr lang="en-US" altLang="ja-JP" noProof="0" dirty="0">
                <a:solidFill>
                  <a:schemeClr val="tx1"/>
                </a:solidFill>
                <a:latin typeface="Calibri" panose="020F0502020204030204" pitchFamily="34" charset="0"/>
                <a:ea typeface="ＭＳ Ｐゴシック" charset="0"/>
              </a:rPr>
              <a:t>”</a:t>
            </a:r>
            <a:r>
              <a:rPr lang="en-US" noProof="0" dirty="0">
                <a:solidFill>
                  <a:schemeClr val="tx1"/>
                </a:solidFill>
                <a:latin typeface="Calibri" panose="020F0502020204030204" pitchFamily="34" charset="0"/>
                <a:ea typeface="ＭＳ Ｐゴシック" charset="0"/>
              </a:rPr>
              <a:t> (Krug, 2014)</a:t>
            </a:r>
          </a:p>
          <a:p>
            <a:pPr eaLnBrk="1" hangingPunct="1">
              <a:lnSpc>
                <a:spcPct val="90000"/>
              </a:lnSpc>
              <a:spcBef>
                <a:spcPts val="900"/>
              </a:spcBef>
            </a:pPr>
            <a:r>
              <a:rPr lang="en-US" noProof="0" dirty="0">
                <a:latin typeface="Calibri" panose="020F0502020204030204" pitchFamily="34" charset="0"/>
              </a:rPr>
              <a:t>Need to determine how to brand a web page to catch and keep </a:t>
            </a:r>
            <a:r>
              <a:rPr lang="en-US" altLang="ja-JP" noProof="0" dirty="0">
                <a:latin typeface="Calibri" panose="020F0502020204030204" pitchFamily="34" charset="0"/>
              </a:rPr>
              <a:t>‘</a:t>
            </a:r>
            <a:r>
              <a:rPr lang="en-US" noProof="0" dirty="0">
                <a:latin typeface="Calibri" panose="020F0502020204030204" pitchFamily="34" charset="0"/>
              </a:rPr>
              <a:t>eyeballs</a:t>
            </a:r>
            <a:r>
              <a:rPr lang="en-US" altLang="ja-JP" sz="2800" noProof="0" dirty="0">
                <a:latin typeface="Calibri" panose="020F0502020204030204" pitchFamily="34" charset="0"/>
              </a:rPr>
              <a:t>’</a:t>
            </a:r>
            <a:endParaRPr lang="en-US" sz="2800" noProof="0" dirty="0">
              <a:latin typeface="Calibri" panose="020F0502020204030204" pitchFamily="34" charset="0"/>
            </a:endParaRPr>
          </a:p>
        </p:txBody>
      </p:sp>
      <p:sp>
        <p:nvSpPr>
          <p:cNvPr id="4" name="Footer Placeholder 3">
            <a:extLst>
              <a:ext uri="{FF2B5EF4-FFF2-40B4-BE49-F238E27FC236}">
                <a16:creationId xmlns:a16="http://schemas.microsoft.com/office/drawing/2014/main" id="{E41A05F2-F84F-0C4D-8F22-2B046C68235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4DAC6F26-F0F8-2E44-A039-FF07C46733D1}"/>
              </a:ext>
            </a:extLst>
          </p:cNvPr>
          <p:cNvSpPr>
            <a:spLocks noGrp="1"/>
          </p:cNvSpPr>
          <p:nvPr>
            <p:ph type="sldNum" sz="quarter" idx="12"/>
          </p:nvPr>
        </p:nvSpPr>
        <p:spPr/>
        <p:txBody>
          <a:bodyPr/>
          <a:lstStyle/>
          <a:p>
            <a:fld id="{A7EA2D8D-44E5-43C4-BBA1-AE3E32EF0894}" type="slidenum">
              <a:rPr lang="en-GB" smtClean="0"/>
              <a:t>36</a:t>
            </a:fld>
            <a:endParaRPr lang="en-GB" dirty="0"/>
          </a:p>
        </p:txBody>
      </p:sp>
    </p:spTree>
    <p:extLst>
      <p:ext uri="{BB962C8B-B14F-4D97-AF65-F5344CB8AC3E}">
        <p14:creationId xmlns:p14="http://schemas.microsoft.com/office/powerpoint/2010/main" val="65910509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noProof="0" dirty="0">
                <a:latin typeface="+mn-lt"/>
              </a:rPr>
              <a:t>Breadcrumbs for navigation</a:t>
            </a:r>
          </a:p>
        </p:txBody>
      </p:sp>
      <p:sp>
        <p:nvSpPr>
          <p:cNvPr id="7" name="Content Placeholder 6"/>
          <p:cNvSpPr>
            <a:spLocks noGrp="1"/>
          </p:cNvSpPr>
          <p:nvPr>
            <p:ph idx="1"/>
          </p:nvPr>
        </p:nvSpPr>
        <p:spPr>
          <a:xfrm>
            <a:off x="444664" y="1417639"/>
            <a:ext cx="8242136" cy="3566516"/>
          </a:xfrm>
        </p:spPr>
        <p:txBody>
          <a:bodyPr>
            <a:normAutofit/>
          </a:bodyPr>
          <a:lstStyle/>
          <a:p>
            <a:pPr marL="0" indent="0">
              <a:buNone/>
            </a:pPr>
            <a:r>
              <a:rPr lang="en-US" noProof="0" dirty="0">
                <a:latin typeface="Calibri" panose="020F0502020204030204" pitchFamily="34" charset="0"/>
              </a:rPr>
              <a:t>Breadcrumbs are category labels:</a:t>
            </a:r>
          </a:p>
          <a:p>
            <a:pPr lvl="1">
              <a:buFont typeface="Arial" panose="020B0604020202020204" pitchFamily="34" charset="0"/>
              <a:buChar char="•"/>
            </a:pPr>
            <a:r>
              <a:rPr lang="en-US" noProof="0" dirty="0">
                <a:solidFill>
                  <a:schemeClr val="tx1"/>
                </a:solidFill>
                <a:latin typeface="Calibri" panose="020F0502020204030204" pitchFamily="34" charset="0"/>
              </a:rPr>
              <a:t>Enable users to look at other pages without losing track of where they have come from</a:t>
            </a:r>
          </a:p>
          <a:p>
            <a:pPr lvl="1">
              <a:buFont typeface="Arial" panose="020B0604020202020204" pitchFamily="34" charset="0"/>
              <a:buChar char="•"/>
            </a:pPr>
            <a:r>
              <a:rPr lang="en-US" noProof="0" dirty="0">
                <a:solidFill>
                  <a:schemeClr val="tx1"/>
                </a:solidFill>
                <a:latin typeface="Calibri" panose="020F0502020204030204" pitchFamily="34" charset="0"/>
              </a:rPr>
              <a:t>Very usable</a:t>
            </a:r>
          </a:p>
          <a:p>
            <a:pPr lvl="1">
              <a:buFont typeface="Arial" panose="020B0604020202020204" pitchFamily="34" charset="0"/>
              <a:buChar char="•"/>
            </a:pPr>
            <a:r>
              <a:rPr lang="en-US" noProof="0" dirty="0">
                <a:solidFill>
                  <a:schemeClr val="tx1"/>
                </a:solidFill>
                <a:latin typeface="Calibri" panose="020F0502020204030204" pitchFamily="34" charset="0"/>
              </a:rPr>
              <a:t>Enable one-click access to higher site levels</a:t>
            </a:r>
          </a:p>
          <a:p>
            <a:pPr lvl="1">
              <a:buFont typeface="Arial" panose="020B0604020202020204" pitchFamily="34" charset="0"/>
              <a:buChar char="•"/>
            </a:pPr>
            <a:r>
              <a:rPr lang="en-US" noProof="0" dirty="0">
                <a:solidFill>
                  <a:schemeClr val="tx1"/>
                </a:solidFill>
                <a:latin typeface="Calibri" panose="020F0502020204030204" pitchFamily="34" charset="0"/>
              </a:rPr>
              <a:t>Attract first time visitors to continue to browse a website having viewed the landing page</a:t>
            </a:r>
          </a:p>
        </p:txBody>
      </p:sp>
      <p:pic>
        <p:nvPicPr>
          <p:cNvPr id="8" name="Content Placeholder 5" descr="Screenshot of a breadcrumb trail on the BestBuy website showing three choices made by the user to get to Smart Lights."/>
          <p:cNvPicPr>
            <a:picLocks noChangeAspect="1"/>
          </p:cNvPicPr>
          <p:nvPr/>
        </p:nvPicPr>
        <p:blipFill>
          <a:blip r:embed="rId3"/>
          <a:stretch>
            <a:fillRect/>
          </a:stretch>
        </p:blipFill>
        <p:spPr>
          <a:xfrm>
            <a:off x="462136" y="5019557"/>
            <a:ext cx="8242136" cy="1301390"/>
          </a:xfrm>
          <a:prstGeom prst="rect">
            <a:avLst/>
          </a:prstGeom>
        </p:spPr>
      </p:pic>
      <p:sp>
        <p:nvSpPr>
          <p:cNvPr id="5" name="Footer Placeholder 4">
            <a:extLst>
              <a:ext uri="{FF2B5EF4-FFF2-40B4-BE49-F238E27FC236}">
                <a16:creationId xmlns:a16="http://schemas.microsoft.com/office/drawing/2014/main" id="{1A07451E-6237-894E-BE3C-EA1A33F42BD5}"/>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4031BB9F-8422-C940-9874-32CA4F6CF29B}"/>
              </a:ext>
            </a:extLst>
          </p:cNvPr>
          <p:cNvSpPr>
            <a:spLocks noGrp="1"/>
          </p:cNvSpPr>
          <p:nvPr>
            <p:ph type="sldNum" sz="quarter" idx="12"/>
          </p:nvPr>
        </p:nvSpPr>
        <p:spPr/>
        <p:txBody>
          <a:bodyPr/>
          <a:lstStyle/>
          <a:p>
            <a:fld id="{A7EA2D8D-44E5-43C4-BBA1-AE3E32EF0894}" type="slidenum">
              <a:rPr lang="en-GB" smtClean="0"/>
              <a:t>37</a:t>
            </a:fld>
            <a:endParaRPr lang="en-GB" dirty="0"/>
          </a:p>
        </p:txBody>
      </p:sp>
    </p:spTree>
    <p:extLst>
      <p:ext uri="{BB962C8B-B14F-4D97-AF65-F5344CB8AC3E}">
        <p14:creationId xmlns:p14="http://schemas.microsoft.com/office/powerpoint/2010/main" val="12164826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6" name="Title 1"/>
          <p:cNvSpPr>
            <a:spLocks noGrp="1"/>
          </p:cNvSpPr>
          <p:nvPr>
            <p:ph type="title" idx="4294967295"/>
          </p:nvPr>
        </p:nvSpPr>
        <p:spPr/>
        <p:txBody>
          <a:bodyPr/>
          <a:lstStyle/>
          <a:p>
            <a:pPr eaLnBrk="1" hangingPunct="1"/>
            <a:r>
              <a:rPr lang="en-US" noProof="0" dirty="0">
                <a:latin typeface="+mn-lt"/>
              </a:rPr>
              <a:t>In your face Web ads</a:t>
            </a:r>
          </a:p>
        </p:txBody>
      </p:sp>
      <p:sp>
        <p:nvSpPr>
          <p:cNvPr id="95237" name="Content Placeholder 2"/>
          <p:cNvSpPr>
            <a:spLocks noGrp="1"/>
          </p:cNvSpPr>
          <p:nvPr>
            <p:ph idx="4294967295"/>
          </p:nvPr>
        </p:nvSpPr>
        <p:spPr/>
        <p:txBody>
          <a:bodyPr>
            <a:normAutofit lnSpcReduction="10000"/>
          </a:bodyPr>
          <a:lstStyle/>
          <a:p>
            <a:pPr eaLnBrk="1" hangingPunct="1"/>
            <a:r>
              <a:rPr lang="en-US" sz="4000" noProof="0" dirty="0">
                <a:latin typeface="Calibri" panose="020F0502020204030204" pitchFamily="34" charset="0"/>
              </a:rPr>
              <a:t>Web advertising is often intrusive and pervasive </a:t>
            </a:r>
            <a:endParaRPr lang="en-US" sz="1600" noProof="0" dirty="0">
              <a:latin typeface="Calibri" panose="020F0502020204030204" pitchFamily="34" charset="0"/>
            </a:endParaRPr>
          </a:p>
          <a:p>
            <a:pPr eaLnBrk="1" hangingPunct="1">
              <a:spcBef>
                <a:spcPts val="1200"/>
              </a:spcBef>
            </a:pPr>
            <a:r>
              <a:rPr lang="en-US" sz="4000" noProof="0" dirty="0">
                <a:latin typeface="Calibri" panose="020F0502020204030204" pitchFamily="34" charset="0"/>
              </a:rPr>
              <a:t>Flashing, aggressive, persistent,</a:t>
            </a:r>
            <a:r>
              <a:rPr lang="en-US" sz="4000" dirty="0">
                <a:latin typeface="Calibri" panose="020F0502020204030204" pitchFamily="34" charset="0"/>
              </a:rPr>
              <a:t> and</a:t>
            </a:r>
            <a:r>
              <a:rPr lang="en-US" sz="4000" noProof="0" dirty="0">
                <a:latin typeface="Calibri" panose="020F0502020204030204" pitchFamily="34" charset="0"/>
              </a:rPr>
              <a:t> annoying</a:t>
            </a:r>
            <a:endParaRPr lang="en-US" sz="1600" noProof="0" dirty="0">
              <a:latin typeface="Calibri" panose="020F0502020204030204" pitchFamily="34" charset="0"/>
            </a:endParaRPr>
          </a:p>
          <a:p>
            <a:pPr eaLnBrk="1" hangingPunct="1">
              <a:spcBef>
                <a:spcPts val="1200"/>
              </a:spcBef>
            </a:pPr>
            <a:r>
              <a:rPr lang="en-US" sz="4000" noProof="0" dirty="0">
                <a:latin typeface="Calibri" panose="020F0502020204030204" pitchFamily="34" charset="0"/>
              </a:rPr>
              <a:t>Often requires action to get rid of</a:t>
            </a:r>
            <a:endParaRPr lang="en-US" sz="1600" noProof="0" dirty="0">
              <a:latin typeface="Calibri" panose="020F0502020204030204" pitchFamily="34" charset="0"/>
            </a:endParaRPr>
          </a:p>
          <a:p>
            <a:pPr eaLnBrk="1" hangingPunct="1">
              <a:spcBef>
                <a:spcPts val="1200"/>
              </a:spcBef>
            </a:pPr>
            <a:r>
              <a:rPr lang="en-US" sz="4000" noProof="0" dirty="0">
                <a:latin typeface="Calibri" panose="020F0502020204030204" pitchFamily="34" charset="0"/>
              </a:rPr>
              <a:t>What is the alternative?</a:t>
            </a:r>
          </a:p>
          <a:p>
            <a:pPr lvl="1">
              <a:buFont typeface="Wingdings" pitchFamily="2" charset="2"/>
              <a:buChar char="§"/>
            </a:pPr>
            <a:r>
              <a:rPr lang="en-US" sz="3600" noProof="0" dirty="0">
                <a:solidFill>
                  <a:schemeClr val="tx1"/>
                </a:solidFill>
                <a:latin typeface="Calibri" panose="020F0502020204030204" pitchFamily="34" charset="0"/>
              </a:rPr>
              <a:t>Use of ad blockers</a:t>
            </a:r>
          </a:p>
        </p:txBody>
      </p:sp>
      <p:sp>
        <p:nvSpPr>
          <p:cNvPr id="4" name="Footer Placeholder 3">
            <a:extLst>
              <a:ext uri="{FF2B5EF4-FFF2-40B4-BE49-F238E27FC236}">
                <a16:creationId xmlns:a16="http://schemas.microsoft.com/office/drawing/2014/main" id="{706135D1-B550-6345-A5D5-FF21B02F7C2B}"/>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CB22B731-D1B1-974D-B247-4D679D9F4BB1}"/>
              </a:ext>
            </a:extLst>
          </p:cNvPr>
          <p:cNvSpPr>
            <a:spLocks noGrp="1"/>
          </p:cNvSpPr>
          <p:nvPr>
            <p:ph type="sldNum" sz="quarter" idx="12"/>
          </p:nvPr>
        </p:nvSpPr>
        <p:spPr/>
        <p:txBody>
          <a:bodyPr/>
          <a:lstStyle/>
          <a:p>
            <a:fld id="{A7EA2D8D-44E5-43C4-BBA1-AE3E32EF0894}" type="slidenum">
              <a:rPr lang="en-GB" smtClean="0"/>
              <a:t>38</a:t>
            </a:fld>
            <a:endParaRPr lang="en-GB" dirty="0"/>
          </a:p>
        </p:txBody>
      </p:sp>
    </p:spTree>
    <p:extLst>
      <p:ext uri="{BB962C8B-B14F-4D97-AF65-F5344CB8AC3E}">
        <p14:creationId xmlns:p14="http://schemas.microsoft.com/office/powerpoint/2010/main" val="3443954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5"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97286" name="Rectangle 3"/>
          <p:cNvSpPr>
            <a:spLocks noGrp="1" noChangeArrowheads="1"/>
          </p:cNvSpPr>
          <p:nvPr>
            <p:ph type="body" idx="4294967295"/>
          </p:nvPr>
        </p:nvSpPr>
        <p:spPr/>
        <p:txBody>
          <a:bodyPr>
            <a:normAutofit/>
          </a:bodyPr>
          <a:lstStyle/>
          <a:p>
            <a:pPr eaLnBrk="1" hangingPunct="1">
              <a:lnSpc>
                <a:spcPct val="90000"/>
              </a:lnSpc>
            </a:pPr>
            <a:r>
              <a:rPr lang="en-US" noProof="0" dirty="0">
                <a:latin typeface="Calibri" panose="020F0502020204030204" pitchFamily="34" charset="0"/>
              </a:rPr>
              <a:t>Many books and guidelines on website design</a:t>
            </a:r>
          </a:p>
          <a:p>
            <a:pPr eaLnBrk="1" hangingPunct="1">
              <a:lnSpc>
                <a:spcPct val="90000"/>
              </a:lnSpc>
              <a:spcBef>
                <a:spcPts val="2400"/>
              </a:spcBef>
            </a:pPr>
            <a:r>
              <a:rPr lang="en-US" noProof="0" dirty="0">
                <a:latin typeface="Calibri" panose="020F0502020204030204" pitchFamily="34" charset="0"/>
              </a:rPr>
              <a:t>Veen</a:t>
            </a:r>
            <a:r>
              <a:rPr lang="en-US" altLang="ja-JP" noProof="0" dirty="0">
                <a:latin typeface="Calibri" panose="020F0502020204030204" pitchFamily="34" charset="0"/>
              </a:rPr>
              <a:t>’</a:t>
            </a:r>
            <a:r>
              <a:rPr lang="en-US" noProof="0" dirty="0">
                <a:latin typeface="Calibri" panose="020F0502020204030204" pitchFamily="34" charset="0"/>
              </a:rPr>
              <a:t>s (2001) three core questions to consider when designing any website:</a:t>
            </a:r>
          </a:p>
          <a:p>
            <a:pPr marL="857250" lvl="1" indent="-457200">
              <a:lnSpc>
                <a:spcPct val="90000"/>
              </a:lnSpc>
              <a:spcBef>
                <a:spcPts val="2400"/>
              </a:spcBef>
              <a:buFont typeface="+mj-lt"/>
              <a:buAutoNum type="arabicPeriod"/>
            </a:pPr>
            <a:r>
              <a:rPr lang="en-US" noProof="0" dirty="0">
                <a:solidFill>
                  <a:schemeClr val="tx1"/>
                </a:solidFill>
                <a:latin typeface="Calibri" panose="020F0502020204030204" pitchFamily="34" charset="0"/>
              </a:rPr>
              <a:t>Where am I? </a:t>
            </a:r>
          </a:p>
          <a:p>
            <a:pPr marL="857250" lvl="1" indent="-457200">
              <a:lnSpc>
                <a:spcPct val="90000"/>
              </a:lnSpc>
              <a:spcBef>
                <a:spcPts val="1500"/>
              </a:spcBef>
              <a:buFont typeface="+mj-lt"/>
              <a:buAutoNum type="arabicPeriod"/>
            </a:pPr>
            <a:r>
              <a:rPr lang="en-US" noProof="0" dirty="0">
                <a:solidFill>
                  <a:schemeClr val="tx1"/>
                </a:solidFill>
                <a:latin typeface="Calibri" panose="020F0502020204030204" pitchFamily="34" charset="0"/>
              </a:rPr>
              <a:t>Where can I go?</a:t>
            </a:r>
          </a:p>
          <a:p>
            <a:pPr marL="857250" lvl="1" indent="-457200">
              <a:lnSpc>
                <a:spcPct val="90000"/>
              </a:lnSpc>
              <a:spcBef>
                <a:spcPts val="1500"/>
              </a:spcBef>
              <a:buFont typeface="+mj-lt"/>
              <a:buAutoNum type="arabicPeriod"/>
            </a:pPr>
            <a:r>
              <a:rPr lang="en-US" noProof="0" dirty="0">
                <a:solidFill>
                  <a:schemeClr val="tx1"/>
                </a:solidFill>
                <a:latin typeface="Calibri" panose="020F0502020204030204" pitchFamily="34" charset="0"/>
              </a:rPr>
              <a:t>What</a:t>
            </a:r>
            <a:r>
              <a:rPr lang="en-US" altLang="ja-JP" noProof="0" dirty="0">
                <a:solidFill>
                  <a:schemeClr val="tx1"/>
                </a:solidFill>
                <a:latin typeface="Calibri" panose="020F0502020204030204" pitchFamily="34" charset="0"/>
              </a:rPr>
              <a:t>’</a:t>
            </a:r>
            <a:r>
              <a:rPr lang="en-US" noProof="0" dirty="0">
                <a:solidFill>
                  <a:schemeClr val="tx1"/>
                </a:solidFill>
                <a:latin typeface="Calibri" panose="020F0502020204030204" pitchFamily="34" charset="0"/>
              </a:rPr>
              <a:t>s here? </a:t>
            </a:r>
          </a:p>
        </p:txBody>
      </p:sp>
      <p:sp>
        <p:nvSpPr>
          <p:cNvPr id="4" name="Footer Placeholder 3">
            <a:extLst>
              <a:ext uri="{FF2B5EF4-FFF2-40B4-BE49-F238E27FC236}">
                <a16:creationId xmlns:a16="http://schemas.microsoft.com/office/drawing/2014/main" id="{12BB6034-0A44-BC40-B860-8FB7D9DF709A}"/>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EA397BD7-1339-774C-B719-4EB3066E7FB7}"/>
              </a:ext>
            </a:extLst>
          </p:cNvPr>
          <p:cNvSpPr>
            <a:spLocks noGrp="1"/>
          </p:cNvSpPr>
          <p:nvPr>
            <p:ph type="sldNum" sz="quarter" idx="12"/>
          </p:nvPr>
        </p:nvSpPr>
        <p:spPr/>
        <p:txBody>
          <a:bodyPr/>
          <a:lstStyle/>
          <a:p>
            <a:fld id="{A7EA2D8D-44E5-43C4-BBA1-AE3E32EF0894}" type="slidenum">
              <a:rPr lang="en-GB" smtClean="0"/>
              <a:t>39</a:t>
            </a:fld>
            <a:endParaRPr lang="en-GB" dirty="0"/>
          </a:p>
        </p:txBody>
      </p:sp>
    </p:spTree>
    <p:extLst>
      <p:ext uri="{BB962C8B-B14F-4D97-AF65-F5344CB8AC3E}">
        <p14:creationId xmlns:p14="http://schemas.microsoft.com/office/powerpoint/2010/main" val="3866559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2"/>
          <p:cNvSpPr>
            <a:spLocks noGrp="1" noChangeArrowheads="1"/>
          </p:cNvSpPr>
          <p:nvPr>
            <p:ph type="title" idx="4294967295"/>
          </p:nvPr>
        </p:nvSpPr>
        <p:spPr/>
        <p:txBody>
          <a:bodyPr/>
          <a:lstStyle/>
          <a:p>
            <a:pPr eaLnBrk="1" hangingPunct="1"/>
            <a:r>
              <a:rPr lang="en-US" noProof="0" dirty="0">
                <a:latin typeface="+mn-lt"/>
              </a:rPr>
              <a:t>Command line interfaces</a:t>
            </a:r>
          </a:p>
        </p:txBody>
      </p:sp>
      <p:sp>
        <p:nvSpPr>
          <p:cNvPr id="19461" name="Rectangle 3"/>
          <p:cNvSpPr>
            <a:spLocks noGrp="1" noChangeArrowheads="1"/>
          </p:cNvSpPr>
          <p:nvPr>
            <p:ph type="body" idx="4294967295"/>
          </p:nvPr>
        </p:nvSpPr>
        <p:spPr/>
        <p:txBody>
          <a:bodyPr>
            <a:normAutofit/>
          </a:bodyPr>
          <a:lstStyle/>
          <a:p>
            <a:pPr eaLnBrk="1" hangingPunct="1">
              <a:lnSpc>
                <a:spcPct val="90000"/>
              </a:lnSpc>
              <a:spcBef>
                <a:spcPts val="2400"/>
              </a:spcBef>
            </a:pPr>
            <a:r>
              <a:rPr lang="en-US" noProof="0" dirty="0">
                <a:latin typeface="Calibri" panose="020F0502020204030204" pitchFamily="34" charset="0"/>
              </a:rPr>
              <a:t>Commands such as abbreviations (for instance, </a:t>
            </a:r>
            <a:r>
              <a:rPr lang="en-US" b="1" noProof="0" dirty="0">
                <a:latin typeface="Calibri" panose="020F0502020204030204" pitchFamily="34" charset="0"/>
              </a:rPr>
              <a:t>ls</a:t>
            </a:r>
            <a:r>
              <a:rPr lang="en-US" noProof="0" dirty="0">
                <a:latin typeface="Calibri" panose="020F0502020204030204" pitchFamily="34" charset="0"/>
              </a:rPr>
              <a:t>) typed in at the prompt to which the system responds (for example, by listing current files)</a:t>
            </a:r>
            <a:endParaRPr lang="en-US" sz="1400" noProof="0" dirty="0">
              <a:latin typeface="Calibri" panose="020F0502020204030204" pitchFamily="34" charset="0"/>
            </a:endParaRPr>
          </a:p>
          <a:p>
            <a:pPr eaLnBrk="1" hangingPunct="1">
              <a:lnSpc>
                <a:spcPct val="90000"/>
              </a:lnSpc>
              <a:spcBef>
                <a:spcPts val="2400"/>
              </a:spcBef>
            </a:pPr>
            <a:r>
              <a:rPr lang="en-US" noProof="0" dirty="0">
                <a:latin typeface="Calibri" panose="020F0502020204030204" pitchFamily="34" charset="0"/>
              </a:rPr>
              <a:t>Some are hard wired at keyboard, while others can be assigned to keys</a:t>
            </a:r>
            <a:endParaRPr lang="en-US" sz="1400" noProof="0" dirty="0">
              <a:latin typeface="Calibri" panose="020F0502020204030204" pitchFamily="34" charset="0"/>
            </a:endParaRPr>
          </a:p>
          <a:p>
            <a:pPr eaLnBrk="1" hangingPunct="1">
              <a:lnSpc>
                <a:spcPct val="90000"/>
              </a:lnSpc>
              <a:spcBef>
                <a:spcPts val="2400"/>
              </a:spcBef>
            </a:pPr>
            <a:r>
              <a:rPr lang="en-US" noProof="0" dirty="0">
                <a:latin typeface="Calibri" panose="020F0502020204030204" pitchFamily="34" charset="0"/>
              </a:rPr>
              <a:t>Efficient, precise, and fast</a:t>
            </a:r>
            <a:endParaRPr lang="en-US" sz="1400" noProof="0" dirty="0">
              <a:latin typeface="Calibri" panose="020F0502020204030204" pitchFamily="34" charset="0"/>
            </a:endParaRPr>
          </a:p>
          <a:p>
            <a:pPr eaLnBrk="1" hangingPunct="1">
              <a:lnSpc>
                <a:spcPct val="90000"/>
              </a:lnSpc>
              <a:spcBef>
                <a:spcPts val="2400"/>
              </a:spcBef>
            </a:pPr>
            <a:r>
              <a:rPr lang="en-US" noProof="0" dirty="0">
                <a:latin typeface="Calibri" panose="020F0502020204030204" pitchFamily="34" charset="0"/>
              </a:rPr>
              <a:t>Large overhead to learning set of commands</a:t>
            </a:r>
          </a:p>
        </p:txBody>
      </p:sp>
      <p:sp>
        <p:nvSpPr>
          <p:cNvPr id="4" name="Footer Placeholder 3">
            <a:extLst>
              <a:ext uri="{FF2B5EF4-FFF2-40B4-BE49-F238E27FC236}">
                <a16:creationId xmlns:a16="http://schemas.microsoft.com/office/drawing/2014/main" id="{FB5B4124-CAB0-4D45-AABF-B0D25080B89C}"/>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756A4CC9-AFD1-374A-8E5B-987E178A15A7}"/>
              </a:ext>
            </a:extLst>
          </p:cNvPr>
          <p:cNvSpPr>
            <a:spLocks noGrp="1"/>
          </p:cNvSpPr>
          <p:nvPr>
            <p:ph type="sldNum" sz="quarter" idx="12"/>
          </p:nvPr>
        </p:nvSpPr>
        <p:spPr/>
        <p:txBody>
          <a:bodyPr/>
          <a:lstStyle/>
          <a:p>
            <a:fld id="{A7EA2D8D-44E5-43C4-BBA1-AE3E32EF0894}" type="slidenum">
              <a:rPr lang="en-GB" smtClean="0"/>
              <a:t>4</a:t>
            </a:fld>
            <a:endParaRPr lang="en-GB" dirty="0"/>
          </a:p>
        </p:txBody>
      </p:sp>
    </p:spTree>
    <p:extLst>
      <p:ext uri="{BB962C8B-B14F-4D97-AF65-F5344CB8AC3E}">
        <p14:creationId xmlns:p14="http://schemas.microsoft.com/office/powerpoint/2010/main" val="40728088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2" name="Rectangle 2"/>
          <p:cNvSpPr>
            <a:spLocks noGrp="1" noChangeArrowheads="1"/>
          </p:cNvSpPr>
          <p:nvPr>
            <p:ph type="title" idx="4294967295"/>
          </p:nvPr>
        </p:nvSpPr>
        <p:spPr/>
        <p:txBody>
          <a:bodyPr/>
          <a:lstStyle/>
          <a:p>
            <a:pPr eaLnBrk="1" hangingPunct="1"/>
            <a:r>
              <a:rPr lang="en-US" noProof="0" dirty="0">
                <a:latin typeface="+mn-lt"/>
              </a:rPr>
              <a:t>Activity</a:t>
            </a:r>
          </a:p>
        </p:txBody>
      </p:sp>
      <p:sp>
        <p:nvSpPr>
          <p:cNvPr id="99333" name="Rectangle 3"/>
          <p:cNvSpPr>
            <a:spLocks noGrp="1" noChangeArrowheads="1"/>
          </p:cNvSpPr>
          <p:nvPr>
            <p:ph type="body" idx="4294967295"/>
          </p:nvPr>
        </p:nvSpPr>
        <p:spPr/>
        <p:txBody>
          <a:bodyPr>
            <a:normAutofit lnSpcReduction="10000"/>
          </a:bodyPr>
          <a:lstStyle/>
          <a:p>
            <a:pPr eaLnBrk="1" hangingPunct="1">
              <a:lnSpc>
                <a:spcPct val="90000"/>
              </a:lnSpc>
            </a:pPr>
            <a:r>
              <a:rPr lang="en-US" noProof="0" dirty="0">
                <a:latin typeface="Calibri" panose="020F0502020204030204" pitchFamily="34" charset="0"/>
              </a:rPr>
              <a:t>Look at a fashion brand’s website, for example, Nike.com</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What kind of website is it?</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How does it contravene the design principles outlined by Veen? </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Does it matter? </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What kind of user experience is it providing for?</a:t>
            </a:r>
            <a:endParaRPr lang="en-US" sz="1400" noProof="0" dirty="0">
              <a:latin typeface="Calibri" panose="020F0502020204030204" pitchFamily="34" charset="0"/>
            </a:endParaRPr>
          </a:p>
          <a:p>
            <a:pPr eaLnBrk="1" hangingPunct="1">
              <a:lnSpc>
                <a:spcPct val="90000"/>
              </a:lnSpc>
            </a:pPr>
            <a:r>
              <a:rPr lang="en-US" noProof="0" dirty="0">
                <a:latin typeface="Calibri" panose="020F0502020204030204" pitchFamily="34" charset="0"/>
              </a:rPr>
              <a:t>What was your experience of engaging with it?</a:t>
            </a:r>
          </a:p>
        </p:txBody>
      </p:sp>
      <p:sp>
        <p:nvSpPr>
          <p:cNvPr id="4" name="Footer Placeholder 3">
            <a:extLst>
              <a:ext uri="{FF2B5EF4-FFF2-40B4-BE49-F238E27FC236}">
                <a16:creationId xmlns:a16="http://schemas.microsoft.com/office/drawing/2014/main" id="{C290E954-A1CB-F143-BDA5-7F947C23A7B6}"/>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A24FD7B-404E-DB4F-A501-40542F5ADCAC}"/>
              </a:ext>
            </a:extLst>
          </p:cNvPr>
          <p:cNvSpPr>
            <a:spLocks noGrp="1"/>
          </p:cNvSpPr>
          <p:nvPr>
            <p:ph type="sldNum" sz="quarter" idx="12"/>
          </p:nvPr>
        </p:nvSpPr>
        <p:spPr/>
        <p:txBody>
          <a:bodyPr/>
          <a:lstStyle/>
          <a:p>
            <a:fld id="{A7EA2D8D-44E5-43C4-BBA1-AE3E32EF0894}" type="slidenum">
              <a:rPr lang="en-GB" smtClean="0"/>
              <a:t>40</a:t>
            </a:fld>
            <a:endParaRPr lang="en-GB" dirty="0"/>
          </a:p>
        </p:txBody>
      </p:sp>
    </p:spTree>
    <p:extLst>
      <p:ext uri="{BB962C8B-B14F-4D97-AF65-F5344CB8AC3E}">
        <p14:creationId xmlns:p14="http://schemas.microsoft.com/office/powerpoint/2010/main" val="20169800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4" name="Rectangle 2"/>
          <p:cNvSpPr>
            <a:spLocks noGrp="1" noChangeArrowheads="1"/>
          </p:cNvSpPr>
          <p:nvPr>
            <p:ph type="title" idx="4294967295"/>
          </p:nvPr>
        </p:nvSpPr>
        <p:spPr/>
        <p:txBody>
          <a:bodyPr/>
          <a:lstStyle/>
          <a:p>
            <a:pPr eaLnBrk="1" hangingPunct="1"/>
            <a:r>
              <a:rPr lang="en-US" noProof="0" dirty="0">
                <a:latin typeface="+mn-lt"/>
              </a:rPr>
              <a:t>Mobile interfaces</a:t>
            </a:r>
          </a:p>
        </p:txBody>
      </p:sp>
      <p:sp>
        <p:nvSpPr>
          <p:cNvPr id="107525" name="Rectangle 3"/>
          <p:cNvSpPr>
            <a:spLocks noGrp="1" noChangeArrowheads="1"/>
          </p:cNvSpPr>
          <p:nvPr>
            <p:ph type="body" idx="4294967295"/>
          </p:nvPr>
        </p:nvSpPr>
        <p:spPr>
          <a:xfrm>
            <a:off x="609600" y="1447800"/>
            <a:ext cx="7772400" cy="4114800"/>
          </a:xfrm>
        </p:spPr>
        <p:txBody>
          <a:bodyPr>
            <a:normAutofit/>
          </a:bodyPr>
          <a:lstStyle/>
          <a:p>
            <a:pPr eaLnBrk="1" hangingPunct="1">
              <a:lnSpc>
                <a:spcPct val="90000"/>
              </a:lnSpc>
            </a:pPr>
            <a:r>
              <a:rPr lang="en-US" noProof="0" dirty="0">
                <a:latin typeface="Calibri" panose="020F0502020204030204" pitchFamily="34" charset="0"/>
              </a:rPr>
              <a:t>Handheld devices intended to be used while on the  move</a:t>
            </a:r>
          </a:p>
          <a:p>
            <a:pPr eaLnBrk="1" hangingPunct="1">
              <a:lnSpc>
                <a:spcPct val="90000"/>
              </a:lnSpc>
              <a:spcBef>
                <a:spcPts val="1200"/>
              </a:spcBef>
            </a:pPr>
            <a:r>
              <a:rPr lang="en-US" noProof="0" dirty="0">
                <a:latin typeface="Calibri" panose="020F0502020204030204" pitchFamily="34" charset="0"/>
              </a:rPr>
              <a:t>Have become pervasive, increasingly used in all aspects of everyday and working life</a:t>
            </a:r>
          </a:p>
          <a:p>
            <a:pPr lvl="1">
              <a:lnSpc>
                <a:spcPct val="90000"/>
              </a:lnSpc>
              <a:buFont typeface="Wingdings" pitchFamily="2" charset="2"/>
              <a:buChar char="§"/>
            </a:pPr>
            <a:r>
              <a:rPr lang="en-US" sz="2400" noProof="0" dirty="0">
                <a:solidFill>
                  <a:schemeClr val="tx1"/>
                </a:solidFill>
                <a:latin typeface="Calibri" panose="020F0502020204030204" pitchFamily="34" charset="0"/>
              </a:rPr>
              <a:t>For example, phones,  fitness trackers, and smartwatches</a:t>
            </a:r>
            <a:endParaRPr lang="en-US" sz="1300" noProof="0" dirty="0">
              <a:latin typeface="Calibri" panose="020F0502020204030204" pitchFamily="34" charset="0"/>
            </a:endParaRPr>
          </a:p>
          <a:p>
            <a:pPr>
              <a:lnSpc>
                <a:spcPct val="90000"/>
              </a:lnSpc>
              <a:spcBef>
                <a:spcPts val="1200"/>
              </a:spcBef>
            </a:pPr>
            <a:r>
              <a:rPr lang="en-US" noProof="0" dirty="0">
                <a:solidFill>
                  <a:schemeClr val="tx1"/>
                </a:solidFill>
                <a:latin typeface="Calibri" panose="020F0502020204030204" pitchFamily="34" charset="0"/>
              </a:rPr>
              <a:t>Larger-sized tablets used in mobile settings</a:t>
            </a:r>
          </a:p>
          <a:p>
            <a:pPr lvl="1">
              <a:lnSpc>
                <a:spcPct val="90000"/>
              </a:lnSpc>
              <a:buFont typeface="Wingdings" pitchFamily="2" charset="2"/>
              <a:buChar char="§"/>
            </a:pPr>
            <a:r>
              <a:rPr lang="en-US" sz="2400" noProof="0" dirty="0">
                <a:solidFill>
                  <a:schemeClr val="tx1"/>
                </a:solidFill>
                <a:latin typeface="Calibri" panose="020F0502020204030204" pitchFamily="34" charset="0"/>
              </a:rPr>
              <a:t>Including those used by flight attendants, marketing professionals,  and at car rental returns</a:t>
            </a:r>
          </a:p>
          <a:p>
            <a:pPr>
              <a:lnSpc>
                <a:spcPct val="90000"/>
              </a:lnSpc>
            </a:pPr>
            <a:endParaRPr lang="en-US" noProof="0" dirty="0">
              <a:solidFill>
                <a:schemeClr val="tx1"/>
              </a:solidFill>
              <a:latin typeface="Calibri" panose="020F0502020204030204" pitchFamily="34" charset="0"/>
            </a:endParaRPr>
          </a:p>
        </p:txBody>
      </p:sp>
      <p:sp>
        <p:nvSpPr>
          <p:cNvPr id="3" name="Footer Placeholder 2">
            <a:extLst>
              <a:ext uri="{FF2B5EF4-FFF2-40B4-BE49-F238E27FC236}">
                <a16:creationId xmlns:a16="http://schemas.microsoft.com/office/drawing/2014/main" id="{801BDBF8-8446-B14D-B7C2-5971B877C3B2}"/>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6EAF4A34-251C-B14F-9157-0CAB2F351515}"/>
              </a:ext>
            </a:extLst>
          </p:cNvPr>
          <p:cNvSpPr>
            <a:spLocks noGrp="1"/>
          </p:cNvSpPr>
          <p:nvPr>
            <p:ph type="sldNum" sz="quarter" idx="12"/>
          </p:nvPr>
        </p:nvSpPr>
        <p:spPr/>
        <p:txBody>
          <a:bodyPr/>
          <a:lstStyle/>
          <a:p>
            <a:fld id="{A7EA2D8D-44E5-43C4-BBA1-AE3E32EF0894}" type="slidenum">
              <a:rPr lang="en-GB" smtClean="0"/>
              <a:t>41</a:t>
            </a:fld>
            <a:endParaRPr lang="en-GB" dirty="0"/>
          </a:p>
        </p:txBody>
      </p:sp>
    </p:spTree>
    <p:extLst>
      <p:ext uri="{BB962C8B-B14F-4D97-AF65-F5344CB8AC3E}">
        <p14:creationId xmlns:p14="http://schemas.microsoft.com/office/powerpoint/2010/main" val="39835915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7" name="Title 1"/>
          <p:cNvSpPr>
            <a:spLocks noGrp="1"/>
          </p:cNvSpPr>
          <p:nvPr>
            <p:ph type="title" idx="4294967295"/>
          </p:nvPr>
        </p:nvSpPr>
        <p:spPr>
          <a:xfrm>
            <a:off x="457200" y="296188"/>
            <a:ext cx="8229600" cy="1143000"/>
          </a:xfrm>
        </p:spPr>
        <p:txBody>
          <a:bodyPr/>
          <a:lstStyle/>
          <a:p>
            <a:pPr eaLnBrk="1" hangingPunct="1"/>
            <a:r>
              <a:rPr lang="en-US" noProof="0" dirty="0">
                <a:latin typeface="Verdana" charset="0"/>
              </a:rPr>
              <a:t>iBeer app</a:t>
            </a:r>
          </a:p>
        </p:txBody>
      </p:sp>
      <p:pic>
        <p:nvPicPr>
          <p:cNvPr id="4" name="Picture 3" descr="Photo depicts a person holding a mobile with the iBeer smartphone app. "/>
          <p:cNvPicPr>
            <a:picLocks noChangeAspect="1"/>
          </p:cNvPicPr>
          <p:nvPr/>
        </p:nvPicPr>
        <p:blipFill>
          <a:blip r:embed="rId3"/>
          <a:stretch>
            <a:fillRect/>
          </a:stretch>
        </p:blipFill>
        <p:spPr>
          <a:xfrm>
            <a:off x="2092102" y="2060848"/>
            <a:ext cx="4959796" cy="3052182"/>
          </a:xfrm>
          <a:prstGeom prst="rect">
            <a:avLst/>
          </a:prstGeom>
        </p:spPr>
      </p:pic>
      <p:sp>
        <p:nvSpPr>
          <p:cNvPr id="3" name="Footer Placeholder 2">
            <a:extLst>
              <a:ext uri="{FF2B5EF4-FFF2-40B4-BE49-F238E27FC236}">
                <a16:creationId xmlns:a16="http://schemas.microsoft.com/office/drawing/2014/main" id="{247BCA5D-2633-584F-918B-4824285F446D}"/>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F47D15B8-E0B9-2646-B1D4-50048F73ED7C}"/>
              </a:ext>
            </a:extLst>
          </p:cNvPr>
          <p:cNvSpPr>
            <a:spLocks noGrp="1"/>
          </p:cNvSpPr>
          <p:nvPr>
            <p:ph type="sldNum" sz="quarter" idx="12"/>
          </p:nvPr>
        </p:nvSpPr>
        <p:spPr/>
        <p:txBody>
          <a:bodyPr/>
          <a:lstStyle/>
          <a:p>
            <a:fld id="{A7EA2D8D-44E5-43C4-BBA1-AE3E32EF0894}" type="slidenum">
              <a:rPr lang="en-GB" smtClean="0"/>
              <a:t>42</a:t>
            </a:fld>
            <a:endParaRPr lang="en-GB" dirty="0"/>
          </a:p>
        </p:txBody>
      </p:sp>
    </p:spTree>
    <p:extLst>
      <p:ext uri="{BB962C8B-B14F-4D97-AF65-F5344CB8AC3E}">
        <p14:creationId xmlns:p14="http://schemas.microsoft.com/office/powerpoint/2010/main" val="17250509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21" name="Title 1"/>
          <p:cNvSpPr>
            <a:spLocks noGrp="1"/>
          </p:cNvSpPr>
          <p:nvPr>
            <p:ph type="title" idx="4294967295"/>
          </p:nvPr>
        </p:nvSpPr>
        <p:spPr>
          <a:xfrm>
            <a:off x="467544" y="188640"/>
            <a:ext cx="8229600" cy="1143000"/>
          </a:xfrm>
        </p:spPr>
        <p:txBody>
          <a:bodyPr/>
          <a:lstStyle/>
          <a:p>
            <a:pPr eaLnBrk="1" hangingPunct="1"/>
            <a:r>
              <a:rPr lang="en-US" noProof="0" dirty="0">
                <a:latin typeface="+mn-lt"/>
              </a:rPr>
              <a:t>QR codes and smartphones</a:t>
            </a:r>
          </a:p>
        </p:txBody>
      </p:sp>
      <p:pic>
        <p:nvPicPr>
          <p:cNvPr id="4" name="Picture 3" descr="Photo depicts mobile capturing QR code that appears on a magazine page."/>
          <p:cNvPicPr>
            <a:picLocks noChangeAspect="1"/>
          </p:cNvPicPr>
          <p:nvPr/>
        </p:nvPicPr>
        <p:blipFill>
          <a:blip r:embed="rId3"/>
          <a:stretch>
            <a:fillRect/>
          </a:stretch>
        </p:blipFill>
        <p:spPr>
          <a:xfrm>
            <a:off x="2627784" y="1600682"/>
            <a:ext cx="4307160" cy="4486625"/>
          </a:xfrm>
          <a:prstGeom prst="rect">
            <a:avLst/>
          </a:prstGeom>
        </p:spPr>
      </p:pic>
      <p:sp>
        <p:nvSpPr>
          <p:cNvPr id="5" name="Footer Placeholder 4">
            <a:extLst>
              <a:ext uri="{FF2B5EF4-FFF2-40B4-BE49-F238E27FC236}">
                <a16:creationId xmlns:a16="http://schemas.microsoft.com/office/drawing/2014/main" id="{06FCF2BF-3F82-CC44-B87E-1A3E918B329D}"/>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FF90FFC2-A77A-E147-8B69-C5B4D9110371}"/>
              </a:ext>
            </a:extLst>
          </p:cNvPr>
          <p:cNvSpPr>
            <a:spLocks noGrp="1"/>
          </p:cNvSpPr>
          <p:nvPr>
            <p:ph type="sldNum" sz="quarter" idx="12"/>
          </p:nvPr>
        </p:nvSpPr>
        <p:spPr/>
        <p:txBody>
          <a:bodyPr/>
          <a:lstStyle/>
          <a:p>
            <a:fld id="{A7EA2D8D-44E5-43C4-BBA1-AE3E32EF0894}" type="slidenum">
              <a:rPr lang="en-GB" smtClean="0"/>
              <a:t>43</a:t>
            </a:fld>
            <a:endParaRPr lang="en-GB" dirty="0"/>
          </a:p>
        </p:txBody>
      </p:sp>
    </p:spTree>
    <p:extLst>
      <p:ext uri="{BB962C8B-B14F-4D97-AF65-F5344CB8AC3E}">
        <p14:creationId xmlns:p14="http://schemas.microsoft.com/office/powerpoint/2010/main" val="16356875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40" name="Rectangle 2"/>
          <p:cNvSpPr>
            <a:spLocks noGrp="1" noChangeArrowheads="1"/>
          </p:cNvSpPr>
          <p:nvPr>
            <p:ph type="title" idx="4294967295"/>
          </p:nvPr>
        </p:nvSpPr>
        <p:spPr/>
        <p:txBody>
          <a:bodyPr>
            <a:normAutofit fontScale="90000"/>
          </a:bodyPr>
          <a:lstStyle/>
          <a:p>
            <a:r>
              <a:rPr lang="en-US" noProof="0" dirty="0">
                <a:latin typeface="+mn-lt"/>
              </a:rPr>
              <a:t>Research and design considerations</a:t>
            </a:r>
          </a:p>
        </p:txBody>
      </p:sp>
      <p:sp>
        <p:nvSpPr>
          <p:cNvPr id="116741" name="Rectangle 3"/>
          <p:cNvSpPr>
            <a:spLocks noGrp="1" noChangeArrowheads="1"/>
          </p:cNvSpPr>
          <p:nvPr>
            <p:ph type="body" idx="4294967295"/>
          </p:nvPr>
        </p:nvSpPr>
        <p:spPr>
          <a:xfrm>
            <a:off x="457200" y="1340768"/>
            <a:ext cx="8229600" cy="5040560"/>
          </a:xfrm>
        </p:spPr>
        <p:txBody>
          <a:bodyPr>
            <a:normAutofit fontScale="92500" lnSpcReduction="10000"/>
          </a:bodyPr>
          <a:lstStyle/>
          <a:p>
            <a:pPr eaLnBrk="1" hangingPunct="1">
              <a:lnSpc>
                <a:spcPct val="90000"/>
              </a:lnSpc>
            </a:pPr>
            <a:r>
              <a:rPr lang="en-US" noProof="0" dirty="0">
                <a:latin typeface="Calibri" panose="020F0502020204030204" pitchFamily="34" charset="0"/>
                <a:ea typeface="Cambria" charset="0"/>
                <a:cs typeface="Cambria" charset="0"/>
              </a:rPr>
              <a:t>Mobile interfaces can be cumbersome to use for those with poor manual dexterity or </a:t>
            </a:r>
            <a:r>
              <a:rPr lang="en-US" altLang="ja-JP" noProof="0" dirty="0">
                <a:latin typeface="Calibri" panose="020F0502020204030204" pitchFamily="34" charset="0"/>
                <a:ea typeface="Cambria" charset="0"/>
                <a:cs typeface="Cambria" charset="0"/>
              </a:rPr>
              <a:t>‘</a:t>
            </a:r>
            <a:r>
              <a:rPr lang="en-US" noProof="0" dirty="0">
                <a:latin typeface="Calibri" panose="020F0502020204030204" pitchFamily="34" charset="0"/>
                <a:ea typeface="Cambria" charset="0"/>
                <a:cs typeface="Cambria" charset="0"/>
              </a:rPr>
              <a:t>fat</a:t>
            </a:r>
            <a:r>
              <a:rPr lang="en-US" altLang="ja-JP" noProof="0" dirty="0">
                <a:latin typeface="Calibri" panose="020F0502020204030204" pitchFamily="34" charset="0"/>
                <a:ea typeface="Cambria" charset="0"/>
                <a:cs typeface="Cambria" charset="0"/>
              </a:rPr>
              <a:t>’</a:t>
            </a:r>
            <a:r>
              <a:rPr lang="en-US" noProof="0" dirty="0">
                <a:latin typeface="Calibri" panose="020F0502020204030204" pitchFamily="34" charset="0"/>
                <a:ea typeface="Cambria" charset="0"/>
                <a:cs typeface="Cambria" charset="0"/>
              </a:rPr>
              <a:t> fingers</a:t>
            </a:r>
            <a:endParaRPr lang="en-US" sz="1200" noProof="0" dirty="0">
              <a:latin typeface="Calibri" panose="020F0502020204030204" pitchFamily="34" charset="0"/>
              <a:ea typeface="Cambria" charset="0"/>
              <a:cs typeface="Cambria" charset="0"/>
            </a:endParaRPr>
          </a:p>
          <a:p>
            <a:pPr eaLnBrk="1" hangingPunct="1">
              <a:lnSpc>
                <a:spcPct val="90000"/>
              </a:lnSpc>
              <a:spcBef>
                <a:spcPts val="1200"/>
              </a:spcBef>
            </a:pPr>
            <a:r>
              <a:rPr lang="en-US" noProof="0" dirty="0">
                <a:latin typeface="Calibri" panose="020F0502020204030204" pitchFamily="34" charset="0"/>
                <a:ea typeface="Cambria" charset="0"/>
                <a:cs typeface="Cambria" charset="0"/>
              </a:rPr>
              <a:t>Key concern is hit area:</a:t>
            </a:r>
            <a:endParaRPr lang="en-US" sz="900" noProof="0" dirty="0">
              <a:latin typeface="Calibri" panose="020F0502020204030204" pitchFamily="34" charset="0"/>
              <a:ea typeface="Cambria" charset="0"/>
              <a:cs typeface="Cambria" charset="0"/>
            </a:endParaRPr>
          </a:p>
          <a:p>
            <a:pPr lvl="1">
              <a:lnSpc>
                <a:spcPct val="90000"/>
              </a:lnSpc>
              <a:spcBef>
                <a:spcPts val="900"/>
              </a:spcBef>
              <a:buFont typeface="Wingdings" pitchFamily="2" charset="2"/>
              <a:buChar char="§"/>
            </a:pPr>
            <a:r>
              <a:rPr lang="en-US" noProof="0" dirty="0">
                <a:solidFill>
                  <a:schemeClr val="tx1"/>
                </a:solidFill>
                <a:latin typeface="Calibri" panose="020F0502020204030204" pitchFamily="34" charset="0"/>
                <a:ea typeface="Cambria" charset="0"/>
                <a:cs typeface="Cambria" charset="0"/>
              </a:rPr>
              <a:t>Area on the phone display that the user touches to make something happen, such as a key, an icon, a button, or an app</a:t>
            </a:r>
            <a:endParaRPr lang="en-US" sz="600" noProof="0" dirty="0">
              <a:solidFill>
                <a:schemeClr val="tx1"/>
              </a:solidFill>
              <a:latin typeface="Calibri" panose="020F0502020204030204" pitchFamily="34" charset="0"/>
              <a:ea typeface="Cambria" charset="0"/>
              <a:cs typeface="Cambria" charset="0"/>
            </a:endParaRPr>
          </a:p>
          <a:p>
            <a:pPr lvl="1">
              <a:lnSpc>
                <a:spcPct val="90000"/>
              </a:lnSpc>
              <a:spcBef>
                <a:spcPts val="900"/>
              </a:spcBef>
              <a:buFont typeface="Wingdings" pitchFamily="2" charset="2"/>
              <a:buChar char="§"/>
            </a:pPr>
            <a:r>
              <a:rPr lang="en-US" noProof="0" dirty="0">
                <a:solidFill>
                  <a:schemeClr val="tx1"/>
                </a:solidFill>
                <a:latin typeface="Calibri" panose="020F0502020204030204" pitchFamily="34" charset="0"/>
                <a:ea typeface="Cambria" charset="0"/>
                <a:cs typeface="Cambria" charset="0"/>
              </a:rPr>
              <a:t>Space needs to be big enough for all </a:t>
            </a:r>
            <a:r>
              <a:rPr lang="en-US" dirty="0">
                <a:solidFill>
                  <a:schemeClr val="tx1"/>
                </a:solidFill>
                <a:latin typeface="Calibri" panose="020F0502020204030204" pitchFamily="34" charset="0"/>
                <a:ea typeface="Cambria" charset="0"/>
                <a:cs typeface="Cambria" charset="0"/>
              </a:rPr>
              <a:t>fingers to press accurately</a:t>
            </a:r>
            <a:endParaRPr lang="en-US" sz="600" noProof="0" dirty="0">
              <a:solidFill>
                <a:schemeClr val="tx1"/>
              </a:solidFill>
              <a:latin typeface="Calibri" panose="020F0502020204030204" pitchFamily="34" charset="0"/>
              <a:ea typeface="Cambria" charset="0"/>
              <a:cs typeface="Cambria" charset="0"/>
            </a:endParaRPr>
          </a:p>
          <a:p>
            <a:pPr lvl="1">
              <a:lnSpc>
                <a:spcPct val="90000"/>
              </a:lnSpc>
              <a:spcBef>
                <a:spcPts val="900"/>
              </a:spcBef>
              <a:buFont typeface="Wingdings" pitchFamily="2" charset="2"/>
              <a:buChar char="§"/>
            </a:pPr>
            <a:r>
              <a:rPr lang="en-US" noProof="0" dirty="0">
                <a:solidFill>
                  <a:schemeClr val="tx1"/>
                </a:solidFill>
                <a:latin typeface="Calibri" panose="020F0502020204030204" pitchFamily="34" charset="0"/>
                <a:ea typeface="Cambria" charset="0"/>
                <a:cs typeface="Cambria" charset="0"/>
              </a:rPr>
              <a:t>If too small, the user may accidentally press the wrong key</a:t>
            </a:r>
          </a:p>
          <a:p>
            <a:pPr lvl="1">
              <a:lnSpc>
                <a:spcPct val="90000"/>
              </a:lnSpc>
              <a:spcBef>
                <a:spcPts val="900"/>
              </a:spcBef>
              <a:buFont typeface="Wingdings" pitchFamily="2" charset="2"/>
              <a:buChar char="§"/>
            </a:pPr>
            <a:r>
              <a:rPr lang="en-US" noProof="0" dirty="0">
                <a:solidFill>
                  <a:schemeClr val="tx1"/>
                </a:solidFill>
                <a:latin typeface="Calibri" panose="020F0502020204030204" pitchFamily="34" charset="0"/>
                <a:ea typeface="Cambria" charset="0"/>
                <a:cs typeface="Cambria" charset="0"/>
              </a:rPr>
              <a:t>Fitts’ law can be used to help design right spacing</a:t>
            </a:r>
          </a:p>
          <a:p>
            <a:pPr lvl="2">
              <a:lnSpc>
                <a:spcPct val="90000"/>
              </a:lnSpc>
              <a:spcBef>
                <a:spcPts val="900"/>
              </a:spcBef>
              <a:buFont typeface="Courier New" panose="02070309020205020404" pitchFamily="49" charset="0"/>
              <a:buChar char="o"/>
            </a:pPr>
            <a:r>
              <a:rPr lang="en-US" noProof="0" dirty="0">
                <a:solidFill>
                  <a:schemeClr val="tx1"/>
                </a:solidFill>
                <a:latin typeface="Calibri" panose="020F0502020204030204" pitchFamily="34" charset="0"/>
                <a:ea typeface="Cambria" charset="0"/>
                <a:cs typeface="Cambria" charset="0"/>
              </a:rPr>
              <a:t>Minimum tappable areas should be 44 points x </a:t>
            </a:r>
            <a:r>
              <a:rPr lang="en-US" dirty="0">
                <a:solidFill>
                  <a:schemeClr val="tx1"/>
                </a:solidFill>
                <a:latin typeface="Calibri" panose="020F0502020204030204" pitchFamily="34" charset="0"/>
                <a:ea typeface="Cambria" charset="0"/>
                <a:cs typeface="Cambria" charset="0"/>
              </a:rPr>
              <a:t>44 points </a:t>
            </a:r>
            <a:r>
              <a:rPr lang="en-US" noProof="0" dirty="0">
                <a:solidFill>
                  <a:schemeClr val="tx1"/>
                </a:solidFill>
                <a:latin typeface="Calibri" panose="020F0502020204030204" pitchFamily="34" charset="0"/>
                <a:ea typeface="Cambria" charset="0"/>
                <a:cs typeface="Cambria" charset="0"/>
              </a:rPr>
              <a:t>for all controls </a:t>
            </a:r>
          </a:p>
          <a:p>
            <a:pPr lvl="1">
              <a:lnSpc>
                <a:spcPct val="90000"/>
              </a:lnSpc>
            </a:pPr>
            <a:endParaRPr lang="en-US" noProof="0" dirty="0">
              <a:latin typeface="Liberation Sans"/>
              <a:ea typeface="ＭＳ Ｐゴシック" charset="0"/>
            </a:endParaRPr>
          </a:p>
        </p:txBody>
      </p:sp>
      <p:sp>
        <p:nvSpPr>
          <p:cNvPr id="4" name="Footer Placeholder 3">
            <a:extLst>
              <a:ext uri="{FF2B5EF4-FFF2-40B4-BE49-F238E27FC236}">
                <a16:creationId xmlns:a16="http://schemas.microsoft.com/office/drawing/2014/main" id="{20AE579B-0141-8D4F-AD6D-24D5004E8AB1}"/>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ACD3482D-34B2-5446-BE60-56E06CAFF6AD}"/>
              </a:ext>
            </a:extLst>
          </p:cNvPr>
          <p:cNvSpPr>
            <a:spLocks noGrp="1"/>
          </p:cNvSpPr>
          <p:nvPr>
            <p:ph type="sldNum" sz="quarter" idx="12"/>
          </p:nvPr>
        </p:nvSpPr>
        <p:spPr/>
        <p:txBody>
          <a:bodyPr/>
          <a:lstStyle/>
          <a:p>
            <a:fld id="{A7EA2D8D-44E5-43C4-BBA1-AE3E32EF0894}" type="slidenum">
              <a:rPr lang="en-GB" smtClean="0"/>
              <a:t>44</a:t>
            </a:fld>
            <a:endParaRPr lang="en-GB" dirty="0"/>
          </a:p>
        </p:txBody>
      </p:sp>
    </p:spTree>
    <p:extLst>
      <p:ext uri="{BB962C8B-B14F-4D97-AF65-F5344CB8AC3E}">
        <p14:creationId xmlns:p14="http://schemas.microsoft.com/office/powerpoint/2010/main" val="22455703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p:cNvSpPr>
            <a:spLocks noGrp="1"/>
          </p:cNvSpPr>
          <p:nvPr>
            <p:ph type="title"/>
          </p:nvPr>
        </p:nvSpPr>
        <p:spPr>
          <a:xfrm>
            <a:off x="457200" y="332656"/>
            <a:ext cx="8229600" cy="803176"/>
          </a:xfrm>
        </p:spPr>
        <p:txBody>
          <a:bodyPr>
            <a:normAutofit/>
          </a:bodyPr>
          <a:lstStyle/>
          <a:p>
            <a:pPr eaLnBrk="1" hangingPunct="1"/>
            <a:r>
              <a:rPr lang="en-US" noProof="0" dirty="0">
                <a:latin typeface="+mn-lt"/>
              </a:rPr>
              <a:t>Appliances</a:t>
            </a:r>
            <a:endParaRPr lang="en-US" noProof="0" dirty="0">
              <a:latin typeface="Liberation Sans"/>
            </a:endParaRPr>
          </a:p>
        </p:txBody>
      </p:sp>
      <p:sp>
        <p:nvSpPr>
          <p:cNvPr id="103429" name="Content Placeholder 2"/>
          <p:cNvSpPr>
            <a:spLocks noGrp="1"/>
          </p:cNvSpPr>
          <p:nvPr>
            <p:ph idx="4294967295"/>
          </p:nvPr>
        </p:nvSpPr>
        <p:spPr>
          <a:xfrm>
            <a:off x="395536" y="1268760"/>
            <a:ext cx="8229600" cy="4958011"/>
          </a:xfrm>
        </p:spPr>
        <p:txBody>
          <a:bodyPr>
            <a:normAutofit fontScale="92500"/>
          </a:bodyPr>
          <a:lstStyle/>
          <a:p>
            <a:pPr eaLnBrk="1" hangingPunct="1"/>
            <a:r>
              <a:rPr lang="en-US" noProof="0" dirty="0">
                <a:latin typeface="Calibri" panose="020F0502020204030204" pitchFamily="34" charset="0"/>
              </a:rPr>
              <a:t>Everyday devices in home, public places, or car </a:t>
            </a:r>
          </a:p>
          <a:p>
            <a:pPr lvl="1" eaLnBrk="1" hangingPunct="1">
              <a:buFont typeface="Wingdings" pitchFamily="2" charset="2"/>
              <a:buChar char="§"/>
            </a:pPr>
            <a:r>
              <a:rPr lang="en-US" sz="2400" noProof="0" dirty="0">
                <a:solidFill>
                  <a:schemeClr val="tx1"/>
                </a:solidFill>
                <a:latin typeface="Calibri" panose="020F0502020204030204" pitchFamily="34" charset="0"/>
                <a:ea typeface="ＭＳ Ｐゴシック" charset="0"/>
              </a:rPr>
              <a:t>For example,  washing machines, remotes, toasters, printers, and navigation systems) </a:t>
            </a:r>
            <a:endParaRPr lang="en-US" sz="1400" noProof="0" dirty="0">
              <a:solidFill>
                <a:schemeClr val="tx1"/>
              </a:solidFill>
              <a:latin typeface="Calibri" panose="020F0502020204030204" pitchFamily="34" charset="0"/>
              <a:ea typeface="ＭＳ Ｐゴシック" charset="0"/>
            </a:endParaRPr>
          </a:p>
          <a:p>
            <a:pPr eaLnBrk="1" hangingPunct="1">
              <a:spcBef>
                <a:spcPts val="1800"/>
              </a:spcBef>
            </a:pPr>
            <a:r>
              <a:rPr lang="en-US" noProof="0" dirty="0">
                <a:latin typeface="Calibri" panose="020F0502020204030204" pitchFamily="34" charset="0"/>
              </a:rPr>
              <a:t>And personal devices </a:t>
            </a:r>
          </a:p>
          <a:p>
            <a:pPr lvl="1" eaLnBrk="1" hangingPunct="1">
              <a:buFont typeface="Wingdings" pitchFamily="2" charset="2"/>
              <a:buChar char="§"/>
            </a:pPr>
            <a:r>
              <a:rPr lang="en-US" sz="2400" noProof="0" dirty="0">
                <a:solidFill>
                  <a:schemeClr val="tx1"/>
                </a:solidFill>
                <a:latin typeface="Calibri" panose="020F0502020204030204" pitchFamily="34" charset="0"/>
                <a:ea typeface="ＭＳ Ｐゴシック" charset="0"/>
              </a:rPr>
              <a:t>For instance, digital clock and digital camera </a:t>
            </a:r>
            <a:endParaRPr lang="en-US" sz="1400" noProof="0" dirty="0">
              <a:solidFill>
                <a:schemeClr val="tx1"/>
              </a:solidFill>
              <a:latin typeface="Calibri" panose="020F0502020204030204" pitchFamily="34" charset="0"/>
              <a:ea typeface="ＭＳ Ｐゴシック" charset="0"/>
            </a:endParaRPr>
          </a:p>
          <a:p>
            <a:pPr eaLnBrk="1" hangingPunct="1">
              <a:spcBef>
                <a:spcPts val="1800"/>
              </a:spcBef>
            </a:pPr>
            <a:r>
              <a:rPr lang="en-US" noProof="0" dirty="0">
                <a:latin typeface="Calibri" panose="020F0502020204030204" pitchFamily="34" charset="0"/>
              </a:rPr>
              <a:t>Used for short periods </a:t>
            </a:r>
          </a:p>
          <a:p>
            <a:pPr lvl="1" eaLnBrk="1" hangingPunct="1">
              <a:buFont typeface="Wingdings" pitchFamily="2" charset="2"/>
              <a:buChar char="§"/>
            </a:pPr>
            <a:r>
              <a:rPr lang="en-US" sz="2400" noProof="0" dirty="0">
                <a:solidFill>
                  <a:schemeClr val="tx1"/>
                </a:solidFill>
                <a:latin typeface="Calibri" panose="020F0502020204030204" pitchFamily="34" charset="0"/>
                <a:ea typeface="ＭＳ Ｐゴシック" charset="0"/>
              </a:rPr>
              <a:t>For example,  starting the washing machine, watching a program, buying a ticket, changing the time, or taking a snapshot </a:t>
            </a:r>
            <a:endParaRPr lang="en-US" sz="1400" noProof="0" dirty="0">
              <a:solidFill>
                <a:schemeClr val="tx1"/>
              </a:solidFill>
              <a:latin typeface="Calibri" panose="020F0502020204030204" pitchFamily="34" charset="0"/>
              <a:ea typeface="ＭＳ Ｐゴシック" charset="0"/>
            </a:endParaRPr>
          </a:p>
          <a:p>
            <a:pPr eaLnBrk="1" hangingPunct="1">
              <a:spcBef>
                <a:spcPts val="1800"/>
              </a:spcBef>
            </a:pPr>
            <a:r>
              <a:rPr lang="en-US" noProof="0" dirty="0">
                <a:latin typeface="Calibri" panose="020F0502020204030204" pitchFamily="34" charset="0"/>
              </a:rPr>
              <a:t>Need to be usable with minimal, if any, learning</a:t>
            </a:r>
          </a:p>
        </p:txBody>
      </p:sp>
      <p:sp>
        <p:nvSpPr>
          <p:cNvPr id="4" name="Footer Placeholder 3">
            <a:extLst>
              <a:ext uri="{FF2B5EF4-FFF2-40B4-BE49-F238E27FC236}">
                <a16:creationId xmlns:a16="http://schemas.microsoft.com/office/drawing/2014/main" id="{3B610C79-DE3E-BE4F-8EBF-54E544AEEDF6}"/>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B68FCF09-445E-F247-AED2-7D067B7E2488}"/>
              </a:ext>
            </a:extLst>
          </p:cNvPr>
          <p:cNvSpPr>
            <a:spLocks noGrp="1"/>
          </p:cNvSpPr>
          <p:nvPr>
            <p:ph type="sldNum" sz="quarter" idx="12"/>
          </p:nvPr>
        </p:nvSpPr>
        <p:spPr/>
        <p:txBody>
          <a:bodyPr/>
          <a:lstStyle/>
          <a:p>
            <a:fld id="{A7EA2D8D-44E5-43C4-BBA1-AE3E32EF0894}" type="slidenum">
              <a:rPr lang="en-GB" smtClean="0"/>
              <a:t>45</a:t>
            </a:fld>
            <a:endParaRPr lang="en-GB" dirty="0"/>
          </a:p>
        </p:txBody>
      </p:sp>
    </p:spTree>
    <p:extLst>
      <p:ext uri="{BB962C8B-B14F-4D97-AF65-F5344CB8AC3E}">
        <p14:creationId xmlns:p14="http://schemas.microsoft.com/office/powerpoint/2010/main" val="15149818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p:cNvSpPr>
            <a:spLocks noGrp="1"/>
          </p:cNvSpPr>
          <p:nvPr>
            <p:ph type="title"/>
          </p:nvPr>
        </p:nvSpPr>
        <p:spPr/>
        <p:txBody>
          <a:bodyPr/>
          <a:lstStyle/>
          <a:p>
            <a:pPr eaLnBrk="1" hangingPunct="1"/>
            <a:r>
              <a:rPr lang="en-US" noProof="0" dirty="0">
                <a:latin typeface="Verdana" charset="0"/>
              </a:rPr>
              <a:t>Simple toaster control</a:t>
            </a:r>
          </a:p>
        </p:txBody>
      </p:sp>
      <p:pic>
        <p:nvPicPr>
          <p:cNvPr id="3" name="Picture 2" descr="Photo depicts a typical toaster with basic physical controls."/>
          <p:cNvPicPr>
            <a:picLocks noChangeAspect="1"/>
          </p:cNvPicPr>
          <p:nvPr/>
        </p:nvPicPr>
        <p:blipFill>
          <a:blip r:embed="rId3"/>
          <a:stretch>
            <a:fillRect/>
          </a:stretch>
        </p:blipFill>
        <p:spPr>
          <a:xfrm>
            <a:off x="2399208" y="1844824"/>
            <a:ext cx="4188296" cy="3490247"/>
          </a:xfrm>
          <a:prstGeom prst="rect">
            <a:avLst/>
          </a:prstGeom>
        </p:spPr>
      </p:pic>
      <p:sp>
        <p:nvSpPr>
          <p:cNvPr id="4" name="Footer Placeholder 3">
            <a:extLst>
              <a:ext uri="{FF2B5EF4-FFF2-40B4-BE49-F238E27FC236}">
                <a16:creationId xmlns:a16="http://schemas.microsoft.com/office/drawing/2014/main" id="{D7D3D060-3A96-9249-A9B9-D3E073A6EE6E}"/>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CF0DD70E-50DD-904D-9348-0853E194204C}"/>
              </a:ext>
            </a:extLst>
          </p:cNvPr>
          <p:cNvSpPr>
            <a:spLocks noGrp="1"/>
          </p:cNvSpPr>
          <p:nvPr>
            <p:ph type="sldNum" sz="quarter" idx="12"/>
          </p:nvPr>
        </p:nvSpPr>
        <p:spPr/>
        <p:txBody>
          <a:bodyPr/>
          <a:lstStyle/>
          <a:p>
            <a:fld id="{A7EA2D8D-44E5-43C4-BBA1-AE3E32EF0894}" type="slidenum">
              <a:rPr lang="en-GB" smtClean="0"/>
              <a:t>46</a:t>
            </a:fld>
            <a:endParaRPr lang="en-GB" dirty="0"/>
          </a:p>
        </p:txBody>
      </p:sp>
    </p:spTree>
    <p:extLst>
      <p:ext uri="{BB962C8B-B14F-4D97-AF65-F5344CB8AC3E}">
        <p14:creationId xmlns:p14="http://schemas.microsoft.com/office/powerpoint/2010/main" val="17338341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6" name="Title 1"/>
          <p:cNvSpPr>
            <a:spLocks noGrp="1"/>
          </p:cNvSpPr>
          <p:nvPr>
            <p:ph type="title" idx="4294967295"/>
          </p:nvPr>
        </p:nvSpPr>
        <p:spPr/>
        <p:txBody>
          <a:bodyPr>
            <a:normAutofit fontScale="90000"/>
          </a:bodyPr>
          <a:lstStyle/>
          <a:p>
            <a:r>
              <a:rPr lang="en-US" noProof="0" dirty="0">
                <a:latin typeface="+mn-lt"/>
              </a:rPr>
              <a:t>Research and design considerations</a:t>
            </a:r>
          </a:p>
        </p:txBody>
      </p:sp>
      <p:sp>
        <p:nvSpPr>
          <p:cNvPr id="105477" name="Content Placeholder 2"/>
          <p:cNvSpPr>
            <a:spLocks noGrp="1"/>
          </p:cNvSpPr>
          <p:nvPr>
            <p:ph idx="4294967295"/>
          </p:nvPr>
        </p:nvSpPr>
        <p:spPr/>
        <p:txBody>
          <a:bodyPr>
            <a:normAutofit/>
          </a:bodyPr>
          <a:lstStyle/>
          <a:p>
            <a:pPr eaLnBrk="1" hangingPunct="1"/>
            <a:r>
              <a:rPr lang="en-US" sz="3600" noProof="0" dirty="0">
                <a:latin typeface="Calibri" panose="020F0502020204030204" pitchFamily="34" charset="0"/>
              </a:rPr>
              <a:t>Need to design as transient interfaces with short interactions</a:t>
            </a:r>
            <a:endParaRPr lang="en-US" sz="1400" noProof="0" dirty="0">
              <a:latin typeface="Calibri" panose="020F0502020204030204" pitchFamily="34" charset="0"/>
            </a:endParaRPr>
          </a:p>
          <a:p>
            <a:pPr eaLnBrk="1" hangingPunct="1">
              <a:spcBef>
                <a:spcPts val="1200"/>
              </a:spcBef>
            </a:pPr>
            <a:r>
              <a:rPr lang="en-US" sz="3600" noProof="0" dirty="0">
                <a:latin typeface="Calibri" panose="020F0502020204030204" pitchFamily="34" charset="0"/>
              </a:rPr>
              <a:t>Simple interfaces</a:t>
            </a:r>
            <a:endParaRPr lang="en-US" sz="1400" noProof="0" dirty="0">
              <a:latin typeface="Calibri" panose="020F0502020204030204" pitchFamily="34" charset="0"/>
            </a:endParaRPr>
          </a:p>
          <a:p>
            <a:pPr eaLnBrk="1" hangingPunct="1">
              <a:spcBef>
                <a:spcPts val="1200"/>
              </a:spcBef>
            </a:pPr>
            <a:r>
              <a:rPr lang="en-US" sz="3600" noProof="0" dirty="0">
                <a:latin typeface="Calibri" panose="020F0502020204030204" pitchFamily="34" charset="0"/>
              </a:rPr>
              <a:t>Consider trade-off between soft and hard controls </a:t>
            </a:r>
            <a:endParaRPr lang="en-US" sz="1400" noProof="0" dirty="0">
              <a:latin typeface="Calibri" panose="020F0502020204030204" pitchFamily="34" charset="0"/>
            </a:endParaRPr>
          </a:p>
          <a:p>
            <a:pPr lvl="1" eaLnBrk="1" hangingPunct="1">
              <a:spcBef>
                <a:spcPts val="1200"/>
              </a:spcBef>
              <a:buFont typeface="Wingdings" pitchFamily="2" charset="2"/>
              <a:buChar char="§"/>
            </a:pPr>
            <a:r>
              <a:rPr lang="en-US" sz="3200" dirty="0">
                <a:solidFill>
                  <a:schemeClr val="tx1"/>
                </a:solidFill>
                <a:latin typeface="Calibri" panose="020F0502020204030204" pitchFamily="34" charset="0"/>
                <a:ea typeface="ＭＳ Ｐゴシック" charset="0"/>
              </a:rPr>
              <a:t>F</a:t>
            </a:r>
            <a:r>
              <a:rPr lang="en-US" sz="3200" noProof="0" dirty="0">
                <a:solidFill>
                  <a:schemeClr val="tx1"/>
                </a:solidFill>
                <a:latin typeface="Calibri" panose="020F0502020204030204" pitchFamily="34" charset="0"/>
                <a:ea typeface="ＭＳ Ｐゴシック" charset="0"/>
              </a:rPr>
              <a:t>or example,  use of buttons or keys, dials, or scrolling</a:t>
            </a:r>
          </a:p>
        </p:txBody>
      </p:sp>
      <p:sp>
        <p:nvSpPr>
          <p:cNvPr id="4" name="Footer Placeholder 3">
            <a:extLst>
              <a:ext uri="{FF2B5EF4-FFF2-40B4-BE49-F238E27FC236}">
                <a16:creationId xmlns:a16="http://schemas.microsoft.com/office/drawing/2014/main" id="{CEB97A43-2383-784F-96E8-3B4473CE5DA4}"/>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2DFEE0A6-1BBC-AA43-BABE-62073865062D}"/>
              </a:ext>
            </a:extLst>
          </p:cNvPr>
          <p:cNvSpPr>
            <a:spLocks noGrp="1"/>
          </p:cNvSpPr>
          <p:nvPr>
            <p:ph type="sldNum" sz="quarter" idx="12"/>
          </p:nvPr>
        </p:nvSpPr>
        <p:spPr/>
        <p:txBody>
          <a:bodyPr/>
          <a:lstStyle/>
          <a:p>
            <a:fld id="{A7EA2D8D-44E5-43C4-BBA1-AE3E32EF0894}" type="slidenum">
              <a:rPr lang="en-GB" smtClean="0"/>
              <a:t>47</a:t>
            </a:fld>
            <a:endParaRPr lang="en-GB" dirty="0"/>
          </a:p>
        </p:txBody>
      </p:sp>
    </p:spTree>
    <p:extLst>
      <p:ext uri="{BB962C8B-B14F-4D97-AF65-F5344CB8AC3E}">
        <p14:creationId xmlns:p14="http://schemas.microsoft.com/office/powerpoint/2010/main" val="1908849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9" name="Title 1" descr="Iillustration of Second Life command-based interface for visually impaired users."/>
          <p:cNvSpPr>
            <a:spLocks noGrp="1"/>
          </p:cNvSpPr>
          <p:nvPr>
            <p:ph type="title" idx="4294967295"/>
          </p:nvPr>
        </p:nvSpPr>
        <p:spPr/>
        <p:txBody>
          <a:bodyPr>
            <a:noAutofit/>
          </a:bodyPr>
          <a:lstStyle/>
          <a:p>
            <a:pPr eaLnBrk="1" hangingPunct="1"/>
            <a:r>
              <a:rPr lang="en-US" sz="4000" noProof="0" dirty="0">
                <a:latin typeface="+mn-lt"/>
              </a:rPr>
              <a:t>Second Life command line-based interface for visually-impaired users </a:t>
            </a:r>
          </a:p>
        </p:txBody>
      </p:sp>
      <p:pic>
        <p:nvPicPr>
          <p:cNvPr id="4" name="Picture 3" descr="Illustration of Second Life command-based interface for visually impaired users."/>
          <p:cNvPicPr>
            <a:picLocks noChangeAspect="1"/>
          </p:cNvPicPr>
          <p:nvPr/>
        </p:nvPicPr>
        <p:blipFill>
          <a:blip r:embed="rId3"/>
          <a:stretch>
            <a:fillRect/>
          </a:stretch>
        </p:blipFill>
        <p:spPr>
          <a:xfrm>
            <a:off x="338823" y="2204864"/>
            <a:ext cx="8537875" cy="3168352"/>
          </a:xfrm>
          <a:prstGeom prst="rect">
            <a:avLst/>
          </a:prstGeom>
        </p:spPr>
      </p:pic>
      <p:sp>
        <p:nvSpPr>
          <p:cNvPr id="5" name="Footer Placeholder 4">
            <a:extLst>
              <a:ext uri="{FF2B5EF4-FFF2-40B4-BE49-F238E27FC236}">
                <a16:creationId xmlns:a16="http://schemas.microsoft.com/office/drawing/2014/main" id="{95369FBF-FF45-1E4E-8EF7-EC63C5357F3A}"/>
              </a:ext>
            </a:extLst>
          </p:cNvPr>
          <p:cNvSpPr>
            <a:spLocks noGrp="1"/>
          </p:cNvSpPr>
          <p:nvPr>
            <p:ph type="ftr" sz="quarter" idx="11"/>
          </p:nvPr>
        </p:nvSpPr>
        <p:spPr/>
        <p:txBody>
          <a:bodyPr/>
          <a:lstStyle/>
          <a:p>
            <a:r>
              <a:rPr lang="en-GB" dirty="0"/>
              <a:t>www.id-book.com</a:t>
            </a:r>
          </a:p>
        </p:txBody>
      </p:sp>
      <p:sp>
        <p:nvSpPr>
          <p:cNvPr id="6" name="Slide Number Placeholder 5">
            <a:extLst>
              <a:ext uri="{FF2B5EF4-FFF2-40B4-BE49-F238E27FC236}">
                <a16:creationId xmlns:a16="http://schemas.microsoft.com/office/drawing/2014/main" id="{38CD3F2E-BDAF-FE4C-A830-E4265CEA1052}"/>
              </a:ext>
            </a:extLst>
          </p:cNvPr>
          <p:cNvSpPr>
            <a:spLocks noGrp="1"/>
          </p:cNvSpPr>
          <p:nvPr>
            <p:ph type="sldNum" sz="quarter" idx="12"/>
          </p:nvPr>
        </p:nvSpPr>
        <p:spPr/>
        <p:txBody>
          <a:bodyPr/>
          <a:lstStyle/>
          <a:p>
            <a:fld id="{A7EA2D8D-44E5-43C4-BBA1-AE3E32EF0894}" type="slidenum">
              <a:rPr lang="en-GB" smtClean="0"/>
              <a:t>5</a:t>
            </a:fld>
            <a:endParaRPr lang="en-GB" dirty="0"/>
          </a:p>
        </p:txBody>
      </p:sp>
    </p:spTree>
    <p:extLst>
      <p:ext uri="{BB962C8B-B14F-4D97-AF65-F5344CB8AC3E}">
        <p14:creationId xmlns:p14="http://schemas.microsoft.com/office/powerpoint/2010/main" val="3146464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2"/>
          <p:cNvSpPr>
            <a:spLocks noGrp="1" noChangeArrowheads="1"/>
          </p:cNvSpPr>
          <p:nvPr>
            <p:ph type="title" idx="4294967295"/>
          </p:nvPr>
        </p:nvSpPr>
        <p:spPr/>
        <p:txBody>
          <a:bodyPr>
            <a:normAutofit fontScale="90000"/>
          </a:bodyPr>
          <a:lstStyle/>
          <a:p>
            <a:pPr eaLnBrk="1" hangingPunct="1"/>
            <a:r>
              <a:rPr lang="en-US" noProof="0" dirty="0">
                <a:latin typeface="+mn-lt"/>
              </a:rPr>
              <a:t>Research and design considerations</a:t>
            </a:r>
          </a:p>
        </p:txBody>
      </p:sp>
      <p:sp>
        <p:nvSpPr>
          <p:cNvPr id="22533" name="Rectangle 3"/>
          <p:cNvSpPr>
            <a:spLocks noGrp="1" noChangeArrowheads="1"/>
          </p:cNvSpPr>
          <p:nvPr>
            <p:ph type="body" idx="4294967295"/>
          </p:nvPr>
        </p:nvSpPr>
        <p:spPr/>
        <p:txBody>
          <a:bodyPr/>
          <a:lstStyle/>
          <a:p>
            <a:pPr eaLnBrk="1" hangingPunct="1"/>
            <a:r>
              <a:rPr lang="en-US" noProof="0" dirty="0">
                <a:latin typeface="Calibri" panose="020F0502020204030204" pitchFamily="34" charset="0"/>
              </a:rPr>
              <a:t>Form, name types and structure are key research questions</a:t>
            </a:r>
          </a:p>
          <a:p>
            <a:pPr eaLnBrk="1" hangingPunct="1">
              <a:spcBef>
                <a:spcPts val="2400"/>
              </a:spcBef>
            </a:pPr>
            <a:r>
              <a:rPr lang="en-US" noProof="0" dirty="0">
                <a:latin typeface="Calibri" panose="020F0502020204030204" pitchFamily="34" charset="0"/>
              </a:rPr>
              <a:t>Consistency is most important design principle</a:t>
            </a:r>
          </a:p>
          <a:p>
            <a:pPr lvl="1" eaLnBrk="1" hangingPunct="1">
              <a:spcBef>
                <a:spcPts val="1200"/>
              </a:spcBef>
              <a:buFont typeface="Wingdings" pitchFamily="2" charset="2"/>
              <a:buChar char="§"/>
            </a:pPr>
            <a:r>
              <a:rPr lang="en-US" noProof="0" dirty="0">
                <a:solidFill>
                  <a:schemeClr val="tx1"/>
                </a:solidFill>
                <a:latin typeface="Calibri" panose="020F0502020204030204" pitchFamily="34" charset="0"/>
                <a:ea typeface="ＭＳ Ｐゴシック" charset="0"/>
              </a:rPr>
              <a:t>For example, always use first letter of command</a:t>
            </a:r>
          </a:p>
          <a:p>
            <a:pPr eaLnBrk="1" hangingPunct="1">
              <a:spcBef>
                <a:spcPts val="2400"/>
              </a:spcBef>
            </a:pPr>
            <a:r>
              <a:rPr lang="en-US" noProof="0" dirty="0">
                <a:latin typeface="Calibri" panose="020F0502020204030204" pitchFamily="34" charset="0"/>
              </a:rPr>
              <a:t>Command interfaces popular for web scripting</a:t>
            </a:r>
          </a:p>
        </p:txBody>
      </p:sp>
      <p:sp>
        <p:nvSpPr>
          <p:cNvPr id="3" name="Footer Placeholder 2">
            <a:extLst>
              <a:ext uri="{FF2B5EF4-FFF2-40B4-BE49-F238E27FC236}">
                <a16:creationId xmlns:a16="http://schemas.microsoft.com/office/drawing/2014/main" id="{48EB4C46-32B5-4C43-BFC9-A81621DF7549}"/>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316D3DE6-AD8C-B043-8386-50D6A420702A}"/>
              </a:ext>
            </a:extLst>
          </p:cNvPr>
          <p:cNvSpPr>
            <a:spLocks noGrp="1"/>
          </p:cNvSpPr>
          <p:nvPr>
            <p:ph type="sldNum" sz="quarter" idx="12"/>
          </p:nvPr>
        </p:nvSpPr>
        <p:spPr/>
        <p:txBody>
          <a:bodyPr/>
          <a:lstStyle/>
          <a:p>
            <a:fld id="{A7EA2D8D-44E5-43C4-BBA1-AE3E32EF0894}" type="slidenum">
              <a:rPr lang="en-GB" smtClean="0"/>
              <a:t>6</a:t>
            </a:fld>
            <a:endParaRPr lang="en-GB" dirty="0"/>
          </a:p>
        </p:txBody>
      </p:sp>
    </p:spTree>
    <p:extLst>
      <p:ext uri="{BB962C8B-B14F-4D97-AF65-F5344CB8AC3E}">
        <p14:creationId xmlns:p14="http://schemas.microsoft.com/office/powerpoint/2010/main" val="2685508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2"/>
          <p:cNvSpPr>
            <a:spLocks noGrp="1" noChangeArrowheads="1"/>
          </p:cNvSpPr>
          <p:nvPr>
            <p:ph type="title" idx="4294967295"/>
          </p:nvPr>
        </p:nvSpPr>
        <p:spPr/>
        <p:txBody>
          <a:bodyPr/>
          <a:lstStyle/>
          <a:p>
            <a:pPr eaLnBrk="1" hangingPunct="1"/>
            <a:r>
              <a:rPr lang="en-US" noProof="0" dirty="0">
                <a:latin typeface="+mn-lt"/>
              </a:rPr>
              <a:t>Graphical user interfaces (GUIs)</a:t>
            </a:r>
          </a:p>
        </p:txBody>
      </p:sp>
      <p:sp>
        <p:nvSpPr>
          <p:cNvPr id="24581" name="Rectangle 3"/>
          <p:cNvSpPr>
            <a:spLocks noGrp="1" noChangeArrowheads="1"/>
          </p:cNvSpPr>
          <p:nvPr>
            <p:ph type="body" idx="4294967295"/>
          </p:nvPr>
        </p:nvSpPr>
        <p:spPr>
          <a:xfrm>
            <a:off x="685800" y="1412776"/>
            <a:ext cx="7772400" cy="4896544"/>
          </a:xfrm>
        </p:spPr>
        <p:txBody>
          <a:bodyPr>
            <a:normAutofit fontScale="92500" lnSpcReduction="10000"/>
          </a:bodyPr>
          <a:lstStyle/>
          <a:p>
            <a:pPr eaLnBrk="1" hangingPunct="1">
              <a:lnSpc>
                <a:spcPct val="90000"/>
              </a:lnSpc>
            </a:pPr>
            <a:r>
              <a:rPr lang="en-US" noProof="0" dirty="0">
                <a:latin typeface="Calibri" panose="020F0502020204030204" pitchFamily="34" charset="0"/>
              </a:rPr>
              <a:t>Xerox Star first WIMP gave rise to GUIs</a:t>
            </a:r>
            <a:endParaRPr lang="en-US" sz="1400" noProof="0" dirty="0">
              <a:latin typeface="Calibri" panose="020F0502020204030204" pitchFamily="34" charset="0"/>
            </a:endParaRPr>
          </a:p>
          <a:p>
            <a:pPr eaLnBrk="1" hangingPunct="1">
              <a:lnSpc>
                <a:spcPct val="90000"/>
              </a:lnSpc>
              <a:spcBef>
                <a:spcPts val="800"/>
              </a:spcBef>
            </a:pPr>
            <a:r>
              <a:rPr lang="en-US" noProof="0" dirty="0">
                <a:latin typeface="Calibri" panose="020F0502020204030204" pitchFamily="34" charset="0"/>
              </a:rPr>
              <a:t>Windows</a:t>
            </a:r>
            <a:endParaRPr lang="en-US" sz="1000" noProof="0" dirty="0">
              <a:latin typeface="Calibri" panose="020F0502020204030204" pitchFamily="34" charset="0"/>
            </a:endParaRPr>
          </a:p>
          <a:p>
            <a:pPr lvl="1" eaLnBrk="1" hangingPunct="1">
              <a:lnSpc>
                <a:spcPct val="90000"/>
              </a:lnSpc>
              <a:spcBef>
                <a:spcPts val="8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Sections of the screen that can be scrolled, stretched, overlapped, opened, closed, and moved around the screen using the mouse</a:t>
            </a:r>
            <a:endParaRPr lang="en-US" sz="1600" noProof="0" dirty="0">
              <a:solidFill>
                <a:schemeClr val="tx1"/>
              </a:solidFill>
              <a:latin typeface="Calibri" panose="020F0502020204030204" pitchFamily="34" charset="0"/>
              <a:ea typeface="ＭＳ Ｐゴシック" charset="0"/>
            </a:endParaRPr>
          </a:p>
          <a:p>
            <a:pPr eaLnBrk="1" hangingPunct="1">
              <a:lnSpc>
                <a:spcPct val="90000"/>
              </a:lnSpc>
              <a:spcBef>
                <a:spcPts val="800"/>
              </a:spcBef>
            </a:pPr>
            <a:r>
              <a:rPr lang="en-US" noProof="0" dirty="0">
                <a:latin typeface="Calibri" panose="020F0502020204030204" pitchFamily="34" charset="0"/>
              </a:rPr>
              <a:t>Icons </a:t>
            </a:r>
            <a:endParaRPr lang="en-US" sz="1000" noProof="0" dirty="0">
              <a:latin typeface="Calibri" panose="020F0502020204030204" pitchFamily="34" charset="0"/>
            </a:endParaRPr>
          </a:p>
          <a:p>
            <a:pPr lvl="1" eaLnBrk="1" hangingPunct="1">
              <a:lnSpc>
                <a:spcPct val="90000"/>
              </a:lnSpc>
              <a:spcBef>
                <a:spcPts val="8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Pictograms that represent applications, objects, commands, and tools that were opened when clicked on</a:t>
            </a:r>
            <a:endParaRPr lang="en-US" sz="1600" noProof="0" dirty="0">
              <a:solidFill>
                <a:schemeClr val="tx1"/>
              </a:solidFill>
              <a:latin typeface="Calibri" panose="020F0502020204030204" pitchFamily="34" charset="0"/>
              <a:ea typeface="ＭＳ Ｐゴシック" charset="0"/>
            </a:endParaRPr>
          </a:p>
          <a:p>
            <a:pPr eaLnBrk="1" hangingPunct="1">
              <a:lnSpc>
                <a:spcPct val="90000"/>
              </a:lnSpc>
              <a:spcBef>
                <a:spcPts val="800"/>
              </a:spcBef>
            </a:pPr>
            <a:r>
              <a:rPr lang="en-US" noProof="0" dirty="0">
                <a:latin typeface="Calibri" panose="020F0502020204030204" pitchFamily="34" charset="0"/>
              </a:rPr>
              <a:t>Menus </a:t>
            </a:r>
            <a:endParaRPr lang="en-US" sz="1050" noProof="0" dirty="0">
              <a:latin typeface="Calibri" panose="020F0502020204030204" pitchFamily="34" charset="0"/>
            </a:endParaRPr>
          </a:p>
          <a:p>
            <a:pPr lvl="1" eaLnBrk="1" hangingPunct="1">
              <a:lnSpc>
                <a:spcPct val="90000"/>
              </a:lnSpc>
              <a:spcBef>
                <a:spcPts val="800"/>
              </a:spcBef>
              <a:buFont typeface="Wingdings" pitchFamily="2" charset="2"/>
              <a:buChar char="§"/>
            </a:pPr>
            <a:r>
              <a:rPr lang="en-US" sz="2400" dirty="0">
                <a:solidFill>
                  <a:schemeClr val="tx1"/>
                </a:solidFill>
                <a:latin typeface="Calibri" panose="020F0502020204030204" pitchFamily="34" charset="0"/>
                <a:ea typeface="ＭＳ Ｐゴシック" charset="0"/>
              </a:rPr>
              <a:t>Lists</a:t>
            </a:r>
            <a:r>
              <a:rPr lang="en-US" sz="2400" noProof="0" dirty="0">
                <a:solidFill>
                  <a:schemeClr val="tx1"/>
                </a:solidFill>
                <a:latin typeface="Calibri" panose="020F0502020204030204" pitchFamily="34" charset="0"/>
                <a:ea typeface="ＭＳ Ｐゴシック" charset="0"/>
              </a:rPr>
              <a:t> of options that can be scrolled through and selected</a:t>
            </a:r>
            <a:endParaRPr lang="en-US" sz="1600" noProof="0" dirty="0">
              <a:solidFill>
                <a:schemeClr val="tx1"/>
              </a:solidFill>
              <a:latin typeface="Calibri" panose="020F0502020204030204" pitchFamily="34" charset="0"/>
              <a:ea typeface="ＭＳ Ｐゴシック" charset="0"/>
            </a:endParaRPr>
          </a:p>
          <a:p>
            <a:pPr eaLnBrk="1" hangingPunct="1">
              <a:lnSpc>
                <a:spcPct val="90000"/>
              </a:lnSpc>
              <a:spcBef>
                <a:spcPts val="800"/>
              </a:spcBef>
            </a:pPr>
            <a:r>
              <a:rPr lang="en-US" noProof="0" dirty="0">
                <a:latin typeface="Calibri" panose="020F0502020204030204" pitchFamily="34" charset="0"/>
              </a:rPr>
              <a:t>Pointing device </a:t>
            </a:r>
            <a:endParaRPr lang="en-US" sz="1200" noProof="0" dirty="0">
              <a:latin typeface="Calibri" panose="020F0502020204030204" pitchFamily="34" charset="0"/>
            </a:endParaRPr>
          </a:p>
          <a:p>
            <a:pPr lvl="1" eaLnBrk="1" hangingPunct="1">
              <a:lnSpc>
                <a:spcPct val="90000"/>
              </a:lnSpc>
              <a:spcBef>
                <a:spcPts val="800"/>
              </a:spcBef>
              <a:buFont typeface="Wingdings" pitchFamily="2" charset="2"/>
              <a:buChar char="§"/>
            </a:pPr>
            <a:r>
              <a:rPr lang="en-US" sz="2400" noProof="0" dirty="0">
                <a:solidFill>
                  <a:schemeClr val="tx1"/>
                </a:solidFill>
                <a:latin typeface="Calibri" panose="020F0502020204030204" pitchFamily="34" charset="0"/>
                <a:ea typeface="ＭＳ Ｐゴシック" charset="0"/>
              </a:rPr>
              <a:t>A mouse controlling the cursor as a point of entry to the windows, menus, and icons on the screen</a:t>
            </a:r>
            <a:endParaRPr lang="en-US" noProof="0" dirty="0">
              <a:solidFill>
                <a:schemeClr val="tx1"/>
              </a:solidFill>
              <a:latin typeface="Calibri" panose="020F0502020204030204" pitchFamily="34" charset="0"/>
              <a:ea typeface="ＭＳ Ｐゴシック" charset="0"/>
            </a:endParaRPr>
          </a:p>
        </p:txBody>
      </p:sp>
      <p:sp>
        <p:nvSpPr>
          <p:cNvPr id="3" name="Footer Placeholder 2">
            <a:extLst>
              <a:ext uri="{FF2B5EF4-FFF2-40B4-BE49-F238E27FC236}">
                <a16:creationId xmlns:a16="http://schemas.microsoft.com/office/drawing/2014/main" id="{B9593ECC-B09B-2040-B970-6D73F27A1E5F}"/>
              </a:ext>
            </a:extLst>
          </p:cNvPr>
          <p:cNvSpPr>
            <a:spLocks noGrp="1"/>
          </p:cNvSpPr>
          <p:nvPr>
            <p:ph type="ftr" sz="quarter" idx="11"/>
          </p:nvPr>
        </p:nvSpPr>
        <p:spPr/>
        <p:txBody>
          <a:bodyPr/>
          <a:lstStyle/>
          <a:p>
            <a:r>
              <a:rPr lang="en-GB" dirty="0"/>
              <a:t>www.id-book.com</a:t>
            </a:r>
          </a:p>
        </p:txBody>
      </p:sp>
      <p:sp>
        <p:nvSpPr>
          <p:cNvPr id="4" name="Slide Number Placeholder 3">
            <a:extLst>
              <a:ext uri="{FF2B5EF4-FFF2-40B4-BE49-F238E27FC236}">
                <a16:creationId xmlns:a16="http://schemas.microsoft.com/office/drawing/2014/main" id="{EC72286C-B26A-2F49-9962-36B2861D51D4}"/>
              </a:ext>
            </a:extLst>
          </p:cNvPr>
          <p:cNvSpPr>
            <a:spLocks noGrp="1"/>
          </p:cNvSpPr>
          <p:nvPr>
            <p:ph type="sldNum" sz="quarter" idx="12"/>
          </p:nvPr>
        </p:nvSpPr>
        <p:spPr/>
        <p:txBody>
          <a:bodyPr/>
          <a:lstStyle/>
          <a:p>
            <a:fld id="{A7EA2D8D-44E5-43C4-BBA1-AE3E32EF0894}" type="slidenum">
              <a:rPr lang="en-GB" smtClean="0"/>
              <a:t>7</a:t>
            </a:fld>
            <a:endParaRPr lang="en-GB" dirty="0"/>
          </a:p>
        </p:txBody>
      </p:sp>
    </p:spTree>
    <p:extLst>
      <p:ext uri="{BB962C8B-B14F-4D97-AF65-F5344CB8AC3E}">
        <p14:creationId xmlns:p14="http://schemas.microsoft.com/office/powerpoint/2010/main" val="1573261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2"/>
          <p:cNvSpPr>
            <a:spLocks noGrp="1" noChangeArrowheads="1"/>
          </p:cNvSpPr>
          <p:nvPr>
            <p:ph type="title" idx="4294967295"/>
          </p:nvPr>
        </p:nvSpPr>
        <p:spPr>
          <a:xfrm>
            <a:off x="457200" y="297541"/>
            <a:ext cx="8229600" cy="1143000"/>
          </a:xfrm>
        </p:spPr>
        <p:txBody>
          <a:bodyPr/>
          <a:lstStyle/>
          <a:p>
            <a:pPr eaLnBrk="1" hangingPunct="1"/>
            <a:r>
              <a:rPr lang="en-US" noProof="0" dirty="0">
                <a:latin typeface="+mn-lt"/>
              </a:rPr>
              <a:t>Example of first generation GUI</a:t>
            </a:r>
          </a:p>
        </p:txBody>
      </p:sp>
      <p:pic>
        <p:nvPicPr>
          <p:cNvPr id="4" name="Picture 3" descr="Screenshot of the boxy look of the first generation of Graphical User Interfaces."/>
          <p:cNvPicPr>
            <a:picLocks noChangeAspect="1"/>
          </p:cNvPicPr>
          <p:nvPr/>
        </p:nvPicPr>
        <p:blipFill>
          <a:blip r:embed="rId3"/>
          <a:stretch>
            <a:fillRect/>
          </a:stretch>
        </p:blipFill>
        <p:spPr>
          <a:xfrm>
            <a:off x="1115616" y="1956933"/>
            <a:ext cx="6912768" cy="3860121"/>
          </a:xfrm>
          <a:prstGeom prst="rect">
            <a:avLst/>
          </a:prstGeom>
        </p:spPr>
      </p:pic>
      <p:sp>
        <p:nvSpPr>
          <p:cNvPr id="3" name="Footer Placeholder 2">
            <a:extLst>
              <a:ext uri="{FF2B5EF4-FFF2-40B4-BE49-F238E27FC236}">
                <a16:creationId xmlns:a16="http://schemas.microsoft.com/office/drawing/2014/main" id="{0B15F439-DF47-1640-9A57-87CF3ABD8DC8}"/>
              </a:ext>
            </a:extLst>
          </p:cNvPr>
          <p:cNvSpPr>
            <a:spLocks noGrp="1"/>
          </p:cNvSpPr>
          <p:nvPr>
            <p:ph type="ftr" sz="quarter" idx="11"/>
          </p:nvPr>
        </p:nvSpPr>
        <p:spPr/>
        <p:txBody>
          <a:bodyPr/>
          <a:lstStyle/>
          <a:p>
            <a:r>
              <a:rPr lang="en-GB" dirty="0"/>
              <a:t>www.id-book.com</a:t>
            </a:r>
          </a:p>
        </p:txBody>
      </p:sp>
      <p:sp>
        <p:nvSpPr>
          <p:cNvPr id="5" name="Slide Number Placeholder 4">
            <a:extLst>
              <a:ext uri="{FF2B5EF4-FFF2-40B4-BE49-F238E27FC236}">
                <a16:creationId xmlns:a16="http://schemas.microsoft.com/office/drawing/2014/main" id="{8D79AD52-54C2-8E4B-8FF9-B401729E70E2}"/>
              </a:ext>
            </a:extLst>
          </p:cNvPr>
          <p:cNvSpPr>
            <a:spLocks noGrp="1"/>
          </p:cNvSpPr>
          <p:nvPr>
            <p:ph type="sldNum" sz="quarter" idx="12"/>
          </p:nvPr>
        </p:nvSpPr>
        <p:spPr/>
        <p:txBody>
          <a:bodyPr/>
          <a:lstStyle/>
          <a:p>
            <a:fld id="{A7EA2D8D-44E5-43C4-BBA1-AE3E32EF0894}" type="slidenum">
              <a:rPr lang="en-GB" smtClean="0"/>
              <a:t>8</a:t>
            </a:fld>
            <a:endParaRPr lang="en-GB" dirty="0"/>
          </a:p>
        </p:txBody>
      </p:sp>
    </p:spTree>
    <p:extLst>
      <p:ext uri="{BB962C8B-B14F-4D97-AF65-F5344CB8AC3E}">
        <p14:creationId xmlns:p14="http://schemas.microsoft.com/office/powerpoint/2010/main" val="2352702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a:latin typeface="+mn-lt"/>
              </a:rPr>
              <a:t>Simple smartwatch menus </a:t>
            </a:r>
            <a:br>
              <a:rPr lang="en-US" noProof="0" dirty="0">
                <a:latin typeface="+mn-lt"/>
              </a:rPr>
            </a:br>
            <a:r>
              <a:rPr lang="en-US" noProof="0" dirty="0">
                <a:latin typeface="+mn-lt"/>
              </a:rPr>
              <a:t>with 1, 2, or 3 options</a:t>
            </a:r>
          </a:p>
        </p:txBody>
      </p:sp>
      <p:pic>
        <p:nvPicPr>
          <p:cNvPr id="6" name="Picture 5" descr="Screenshot of simple smartwatch menus with one, two, or three options. "/>
          <p:cNvPicPr>
            <a:picLocks noChangeAspect="1"/>
          </p:cNvPicPr>
          <p:nvPr/>
        </p:nvPicPr>
        <p:blipFill>
          <a:blip r:embed="rId3"/>
          <a:stretch>
            <a:fillRect/>
          </a:stretch>
        </p:blipFill>
        <p:spPr>
          <a:xfrm>
            <a:off x="432080" y="2204864"/>
            <a:ext cx="8619509" cy="3032348"/>
          </a:xfrm>
          <a:prstGeom prst="rect">
            <a:avLst/>
          </a:prstGeom>
        </p:spPr>
      </p:pic>
      <p:sp>
        <p:nvSpPr>
          <p:cNvPr id="3" name="Footer Placeholder 2">
            <a:extLst>
              <a:ext uri="{FF2B5EF4-FFF2-40B4-BE49-F238E27FC236}">
                <a16:creationId xmlns:a16="http://schemas.microsoft.com/office/drawing/2014/main" id="{0F7161AC-8D60-3042-9D6A-1534E720DF24}"/>
              </a:ext>
            </a:extLst>
          </p:cNvPr>
          <p:cNvSpPr>
            <a:spLocks noGrp="1"/>
          </p:cNvSpPr>
          <p:nvPr>
            <p:ph type="ftr" sz="quarter" idx="11"/>
          </p:nvPr>
        </p:nvSpPr>
        <p:spPr/>
        <p:txBody>
          <a:bodyPr/>
          <a:lstStyle/>
          <a:p>
            <a:r>
              <a:rPr lang="en-GB" dirty="0"/>
              <a:t>www.id-book.com</a:t>
            </a:r>
          </a:p>
        </p:txBody>
      </p:sp>
      <p:sp>
        <p:nvSpPr>
          <p:cNvPr id="7" name="Slide Number Placeholder 6">
            <a:extLst>
              <a:ext uri="{FF2B5EF4-FFF2-40B4-BE49-F238E27FC236}">
                <a16:creationId xmlns:a16="http://schemas.microsoft.com/office/drawing/2014/main" id="{A0F5934D-D004-9F43-8748-5E2A21B7B257}"/>
              </a:ext>
            </a:extLst>
          </p:cNvPr>
          <p:cNvSpPr>
            <a:spLocks noGrp="1"/>
          </p:cNvSpPr>
          <p:nvPr>
            <p:ph type="sldNum" sz="quarter" idx="12"/>
          </p:nvPr>
        </p:nvSpPr>
        <p:spPr/>
        <p:txBody>
          <a:bodyPr/>
          <a:lstStyle/>
          <a:p>
            <a:fld id="{A7EA2D8D-44E5-43C4-BBA1-AE3E32EF0894}" type="slidenum">
              <a:rPr lang="en-GB" smtClean="0"/>
              <a:t>9</a:t>
            </a:fld>
            <a:endParaRPr lang="en-GB" dirty="0"/>
          </a:p>
        </p:txBody>
      </p:sp>
    </p:spTree>
    <p:extLst>
      <p:ext uri="{BB962C8B-B14F-4D97-AF65-F5344CB8AC3E}">
        <p14:creationId xmlns:p14="http://schemas.microsoft.com/office/powerpoint/2010/main" val="462427952"/>
      </p:ext>
    </p:extLst>
  </p:cSld>
  <p:clrMapOvr>
    <a:masterClrMapping/>
  </p:clrMapOvr>
</p:sld>
</file>

<file path=ppt/theme/theme1.xml><?xml version="1.0" encoding="utf-8"?>
<a:theme xmlns:a="http://schemas.openxmlformats.org/drawingml/2006/main" name="Office Theme">
  <a:themeElements>
    <a:clrScheme name="Custom 2">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08E00"/>
      </a:accent6>
      <a:hlink>
        <a:srgbClr val="6B9F25"/>
      </a:hlink>
      <a:folHlink>
        <a:srgbClr val="BA6906"/>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7426</TotalTime>
  <Words>2814</Words>
  <Application>Microsoft Macintosh PowerPoint</Application>
  <PresentationFormat>On-screen Show (4:3)</PresentationFormat>
  <Paragraphs>398</Paragraphs>
  <Slides>47</Slides>
  <Notes>47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Arial</vt:lpstr>
      <vt:lpstr>Calibri</vt:lpstr>
      <vt:lpstr>Courier New</vt:lpstr>
      <vt:lpstr>Liberation Sans</vt:lpstr>
      <vt:lpstr>Times</vt:lpstr>
      <vt:lpstr>Times New Roman</vt:lpstr>
      <vt:lpstr>Verdana</vt:lpstr>
      <vt:lpstr>Wingdings</vt:lpstr>
      <vt:lpstr>Office Theme</vt:lpstr>
      <vt:lpstr>PowerPoint Presentation</vt:lpstr>
      <vt:lpstr>Overview</vt:lpstr>
      <vt:lpstr>20 interface types covered</vt:lpstr>
      <vt:lpstr>Command line interfaces</vt:lpstr>
      <vt:lpstr>Second Life command line-based interface for visually-impaired users </vt:lpstr>
      <vt:lpstr>Research and design considerations</vt:lpstr>
      <vt:lpstr>Graphical user interfaces (GUIs)</vt:lpstr>
      <vt:lpstr>Example of first generation GUI</vt:lpstr>
      <vt:lpstr>Simple smartwatch menus  with 1, 2, or 3 options</vt:lpstr>
      <vt:lpstr>Window design</vt:lpstr>
      <vt:lpstr>Window design: Thumbnails of top websites visited and suggested highlights</vt:lpstr>
      <vt:lpstr>Selecting a country from a scrolling window</vt:lpstr>
      <vt:lpstr>Is this method any better?</vt:lpstr>
      <vt:lpstr>Menu styles</vt:lpstr>
      <vt:lpstr>Template for a collapsible menu</vt:lpstr>
      <vt:lpstr>A mega menu</vt:lpstr>
      <vt:lpstr>Research and design considerations</vt:lpstr>
      <vt:lpstr>Icon design</vt:lpstr>
      <vt:lpstr>Icons</vt:lpstr>
      <vt:lpstr>Icon forms</vt:lpstr>
      <vt:lpstr>2 types of icon styles</vt:lpstr>
      <vt:lpstr>Flat 2D icons for a smartphone and a smartwatch</vt:lpstr>
      <vt:lpstr>Activity</vt:lpstr>
      <vt:lpstr>Basic edit icons that appear on the iPhone app</vt:lpstr>
      <vt:lpstr>Research and design considerations</vt:lpstr>
      <vt:lpstr>Multimedia</vt:lpstr>
      <vt:lpstr>Pros and cons</vt:lpstr>
      <vt:lpstr>Multimedia learning app designed for tablet</vt:lpstr>
      <vt:lpstr>Research and design considerations</vt:lpstr>
      <vt:lpstr>Virtual reality</vt:lpstr>
      <vt:lpstr>Pros and cons</vt:lpstr>
      <vt:lpstr>Application areas</vt:lpstr>
      <vt:lpstr>Polygon graphics used to represent avatars for the We Wait VR experience</vt:lpstr>
      <vt:lpstr>Research and design considerations</vt:lpstr>
      <vt:lpstr>Website design</vt:lpstr>
      <vt:lpstr>Usability versus aesthetics?</vt:lpstr>
      <vt:lpstr>Breadcrumbs for navigation</vt:lpstr>
      <vt:lpstr>In your face Web ads</vt:lpstr>
      <vt:lpstr>Research and design considerations</vt:lpstr>
      <vt:lpstr>Activity</vt:lpstr>
      <vt:lpstr>Mobile interfaces</vt:lpstr>
      <vt:lpstr>iBeer app</vt:lpstr>
      <vt:lpstr>QR codes and smartphones</vt:lpstr>
      <vt:lpstr>Research and design considerations</vt:lpstr>
      <vt:lpstr>Appliances</vt:lpstr>
      <vt:lpstr>Simple toaster control</vt:lpstr>
      <vt:lpstr>Research and design considerations</vt:lpstr>
    </vt:vector>
  </TitlesOfParts>
  <Company>John Wiley and Sons,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Reicherts, Leon</cp:lastModifiedBy>
  <cp:revision>125</cp:revision>
  <dcterms:created xsi:type="dcterms:W3CDTF">2015-01-06T09:40:09Z</dcterms:created>
  <dcterms:modified xsi:type="dcterms:W3CDTF">2023-02-19T18:52:55Z</dcterms:modified>
</cp:coreProperties>
</file>

<file path=docProps/thumbnail.jpeg>
</file>